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4" r:id="rId2"/>
    <p:sldId id="266" r:id="rId3"/>
    <p:sldId id="256" r:id="rId4"/>
    <p:sldId id="263" r:id="rId5"/>
    <p:sldId id="269" r:id="rId6"/>
    <p:sldId id="271" r:id="rId7"/>
    <p:sldId id="272" r:id="rId8"/>
    <p:sldId id="273" r:id="rId9"/>
    <p:sldId id="274" r:id="rId10"/>
    <p:sldId id="268" r:id="rId11"/>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594" y="4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42F8A2-E46C-4539-9060-F362937C8E62}" type="datetimeFigureOut">
              <a:rPr lang="es-AR" smtClean="0"/>
              <a:pPr/>
              <a:t>16/09/2013</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AEE82C-8946-4B27-AFB0-BA0599F702E5}" type="slidenum">
              <a:rPr lang="es-AR" smtClean="0"/>
              <a:pPr/>
              <a:t>‹Nº›</a:t>
            </a:fld>
            <a:endParaRPr lang="es-AR"/>
          </a:p>
        </p:txBody>
      </p:sp>
    </p:spTree>
    <p:extLst>
      <p:ext uri="{BB962C8B-B14F-4D97-AF65-F5344CB8AC3E}">
        <p14:creationId xmlns:p14="http://schemas.microsoft.com/office/powerpoint/2010/main" val="2121309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BC303E-DDB3-46B4-B38C-174C5ABA1EC3}" type="datetimeFigureOut">
              <a:rPr lang="es-AR" smtClean="0"/>
              <a:pPr/>
              <a:t>16/09/2013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18AD2563-55D9-470C-9A65-4BBACA30CE12}" type="slidenum">
              <a:rPr lang="es-AR" smtClean="0"/>
              <a:pPr/>
              <a:t>‹Nº›</a:t>
            </a:fld>
            <a:endParaRPr lang="es-AR"/>
          </a:p>
        </p:txBody>
      </p:sp>
    </p:spTree>
    <p:extLst>
      <p:ext uri="{BB962C8B-B14F-4D97-AF65-F5344CB8AC3E}">
        <p14:creationId xmlns:p14="http://schemas.microsoft.com/office/powerpoint/2010/main" val="650129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BC303E-DDB3-46B4-B38C-174C5ABA1EC3}" type="datetimeFigureOut">
              <a:rPr lang="es-AR" smtClean="0"/>
              <a:pPr/>
              <a:t>16/09/2013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18AD2563-55D9-470C-9A65-4BBACA30CE12}" type="slidenum">
              <a:rPr lang="es-AR" smtClean="0"/>
              <a:pPr/>
              <a:t>‹Nº›</a:t>
            </a:fld>
            <a:endParaRPr lang="es-AR"/>
          </a:p>
        </p:txBody>
      </p:sp>
    </p:spTree>
    <p:extLst>
      <p:ext uri="{BB962C8B-B14F-4D97-AF65-F5344CB8AC3E}">
        <p14:creationId xmlns:p14="http://schemas.microsoft.com/office/powerpoint/2010/main" val="3447372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BC303E-DDB3-46B4-B38C-174C5ABA1EC3}" type="datetimeFigureOut">
              <a:rPr lang="es-AR" smtClean="0"/>
              <a:pPr/>
              <a:t>16/09/2013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18AD2563-55D9-470C-9A65-4BBACA30CE12}" type="slidenum">
              <a:rPr lang="es-AR" smtClean="0"/>
              <a:pPr/>
              <a:t>‹Nº›</a:t>
            </a:fld>
            <a:endParaRPr lang="es-AR"/>
          </a:p>
        </p:txBody>
      </p:sp>
    </p:spTree>
    <p:extLst>
      <p:ext uri="{BB962C8B-B14F-4D97-AF65-F5344CB8AC3E}">
        <p14:creationId xmlns:p14="http://schemas.microsoft.com/office/powerpoint/2010/main" val="331856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BC303E-DDB3-46B4-B38C-174C5ABA1EC3}" type="datetimeFigureOut">
              <a:rPr lang="es-AR" smtClean="0"/>
              <a:pPr/>
              <a:t>16/09/2013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18AD2563-55D9-470C-9A65-4BBACA30CE12}" type="slidenum">
              <a:rPr lang="es-AR" smtClean="0"/>
              <a:pPr/>
              <a:t>‹Nº›</a:t>
            </a:fld>
            <a:endParaRPr lang="es-AR"/>
          </a:p>
        </p:txBody>
      </p:sp>
    </p:spTree>
    <p:extLst>
      <p:ext uri="{BB962C8B-B14F-4D97-AF65-F5344CB8AC3E}">
        <p14:creationId xmlns:p14="http://schemas.microsoft.com/office/powerpoint/2010/main" val="924144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BC303E-DDB3-46B4-B38C-174C5ABA1EC3}" type="datetimeFigureOut">
              <a:rPr lang="es-AR" smtClean="0"/>
              <a:pPr/>
              <a:t>16/09/2013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18AD2563-55D9-470C-9A65-4BBACA30CE12}" type="slidenum">
              <a:rPr lang="es-AR" smtClean="0"/>
              <a:pPr/>
              <a:t>‹Nº›</a:t>
            </a:fld>
            <a:endParaRPr lang="es-AR"/>
          </a:p>
        </p:txBody>
      </p:sp>
    </p:spTree>
    <p:extLst>
      <p:ext uri="{BB962C8B-B14F-4D97-AF65-F5344CB8AC3E}">
        <p14:creationId xmlns:p14="http://schemas.microsoft.com/office/powerpoint/2010/main" val="3079531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BC303E-DDB3-46B4-B38C-174C5ABA1EC3}" type="datetimeFigureOut">
              <a:rPr lang="es-AR" smtClean="0"/>
              <a:pPr/>
              <a:t>16/09/2013</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18AD2563-55D9-470C-9A65-4BBACA30CE12}" type="slidenum">
              <a:rPr lang="es-AR" smtClean="0"/>
              <a:pPr/>
              <a:t>‹Nº›</a:t>
            </a:fld>
            <a:endParaRPr lang="es-AR"/>
          </a:p>
        </p:txBody>
      </p:sp>
    </p:spTree>
    <p:extLst>
      <p:ext uri="{BB962C8B-B14F-4D97-AF65-F5344CB8AC3E}">
        <p14:creationId xmlns:p14="http://schemas.microsoft.com/office/powerpoint/2010/main" val="4292869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BC303E-DDB3-46B4-B38C-174C5ABA1EC3}" type="datetimeFigureOut">
              <a:rPr lang="es-AR" smtClean="0"/>
              <a:pPr/>
              <a:t>16/09/2013</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18AD2563-55D9-470C-9A65-4BBACA30CE12}" type="slidenum">
              <a:rPr lang="es-AR" smtClean="0"/>
              <a:pPr/>
              <a:t>‹Nº›</a:t>
            </a:fld>
            <a:endParaRPr lang="es-AR"/>
          </a:p>
        </p:txBody>
      </p:sp>
    </p:spTree>
    <p:extLst>
      <p:ext uri="{BB962C8B-B14F-4D97-AF65-F5344CB8AC3E}">
        <p14:creationId xmlns:p14="http://schemas.microsoft.com/office/powerpoint/2010/main" val="2293363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BC303E-DDB3-46B4-B38C-174C5ABA1EC3}" type="datetimeFigureOut">
              <a:rPr lang="es-AR" smtClean="0"/>
              <a:pPr/>
              <a:t>16/09/2013</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18AD2563-55D9-470C-9A65-4BBACA30CE12}" type="slidenum">
              <a:rPr lang="es-AR" smtClean="0"/>
              <a:pPr/>
              <a:t>‹Nº›</a:t>
            </a:fld>
            <a:endParaRPr lang="es-AR"/>
          </a:p>
        </p:txBody>
      </p:sp>
    </p:spTree>
    <p:extLst>
      <p:ext uri="{BB962C8B-B14F-4D97-AF65-F5344CB8AC3E}">
        <p14:creationId xmlns:p14="http://schemas.microsoft.com/office/powerpoint/2010/main" val="950120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BC303E-DDB3-46B4-B38C-174C5ABA1EC3}" type="datetimeFigureOut">
              <a:rPr lang="es-AR" smtClean="0"/>
              <a:pPr/>
              <a:t>16/09/2013</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18AD2563-55D9-470C-9A65-4BBACA30CE12}" type="slidenum">
              <a:rPr lang="es-AR" smtClean="0"/>
              <a:pPr/>
              <a:t>‹Nº›</a:t>
            </a:fld>
            <a:endParaRPr lang="es-AR"/>
          </a:p>
        </p:txBody>
      </p:sp>
    </p:spTree>
    <p:extLst>
      <p:ext uri="{BB962C8B-B14F-4D97-AF65-F5344CB8AC3E}">
        <p14:creationId xmlns:p14="http://schemas.microsoft.com/office/powerpoint/2010/main" val="3974712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BC303E-DDB3-46B4-B38C-174C5ABA1EC3}" type="datetimeFigureOut">
              <a:rPr lang="es-AR" smtClean="0"/>
              <a:pPr/>
              <a:t>16/09/2013</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18AD2563-55D9-470C-9A65-4BBACA30CE12}" type="slidenum">
              <a:rPr lang="es-AR" smtClean="0"/>
              <a:pPr/>
              <a:t>‹Nº›</a:t>
            </a:fld>
            <a:endParaRPr lang="es-AR"/>
          </a:p>
        </p:txBody>
      </p:sp>
    </p:spTree>
    <p:extLst>
      <p:ext uri="{BB962C8B-B14F-4D97-AF65-F5344CB8AC3E}">
        <p14:creationId xmlns:p14="http://schemas.microsoft.com/office/powerpoint/2010/main" val="2022335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BC303E-DDB3-46B4-B38C-174C5ABA1EC3}" type="datetimeFigureOut">
              <a:rPr lang="es-AR" smtClean="0"/>
              <a:pPr/>
              <a:t>16/09/2013</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18AD2563-55D9-470C-9A65-4BBACA30CE12}" type="slidenum">
              <a:rPr lang="es-AR" smtClean="0"/>
              <a:pPr/>
              <a:t>‹Nº›</a:t>
            </a:fld>
            <a:endParaRPr lang="es-AR"/>
          </a:p>
        </p:txBody>
      </p:sp>
    </p:spTree>
    <p:extLst>
      <p:ext uri="{BB962C8B-B14F-4D97-AF65-F5344CB8AC3E}">
        <p14:creationId xmlns:p14="http://schemas.microsoft.com/office/powerpoint/2010/main" val="2103253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BC303E-DDB3-46B4-B38C-174C5ABA1EC3}" type="datetimeFigureOut">
              <a:rPr lang="es-AR" smtClean="0"/>
              <a:pPr/>
              <a:t>16/09/2013</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D2563-55D9-470C-9A65-4BBACA30CE12}" type="slidenum">
              <a:rPr lang="es-AR" smtClean="0"/>
              <a:pPr/>
              <a:t>‹Nº›</a:t>
            </a:fld>
            <a:endParaRPr lang="es-AR"/>
          </a:p>
        </p:txBody>
      </p:sp>
    </p:spTree>
    <p:extLst>
      <p:ext uri="{BB962C8B-B14F-4D97-AF65-F5344CB8AC3E}">
        <p14:creationId xmlns:p14="http://schemas.microsoft.com/office/powerpoint/2010/main" val="38592214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4.png"/><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8.png"/><Relationship Id="rId11" Type="http://schemas.microsoft.com/office/2007/relationships/hdphoto" Target="../media/hdphoto1.wdp"/><Relationship Id="rId5" Type="http://schemas.openxmlformats.org/officeDocument/2006/relationships/image" Target="../media/image7.png"/><Relationship Id="rId15" Type="http://schemas.openxmlformats.org/officeDocument/2006/relationships/image" Target="../media/image16.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25.png"/><Relationship Id="rId5" Type="http://schemas.openxmlformats.org/officeDocument/2006/relationships/image" Target="../media/image21.png"/><Relationship Id="rId10"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7 Grupo"/>
          <p:cNvGrpSpPr/>
          <p:nvPr/>
        </p:nvGrpSpPr>
        <p:grpSpPr>
          <a:xfrm>
            <a:off x="6551711" y="4929198"/>
            <a:ext cx="2680962" cy="1767101"/>
            <a:chOff x="6588223" y="5301208"/>
            <a:chExt cx="2680962" cy="1767101"/>
          </a:xfrm>
        </p:grpSpPr>
        <p:grpSp>
          <p:nvGrpSpPr>
            <p:cNvPr id="40" name="39 Grupo"/>
            <p:cNvGrpSpPr/>
            <p:nvPr/>
          </p:nvGrpSpPr>
          <p:grpSpPr>
            <a:xfrm>
              <a:off x="6588223" y="5301208"/>
              <a:ext cx="2592289" cy="920573"/>
              <a:chOff x="6466363" y="5301208"/>
              <a:chExt cx="2858165" cy="1043808"/>
            </a:xfrm>
          </p:grpSpPr>
          <p:pic>
            <p:nvPicPr>
              <p:cNvPr id="41" name="Picture 5" descr="C:\Users\krivas\Desktop\Imagen1.bmp"/>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66363" y="5310849"/>
                <a:ext cx="2211314" cy="1034167"/>
              </a:xfrm>
              <a:prstGeom prst="rect">
                <a:avLst/>
              </a:prstGeom>
              <a:noFill/>
              <a:extLst>
                <a:ext uri="{909E8E84-426E-40DD-AFC4-6F175D3DCCD1}">
                  <a14:hiddenFill xmlns:a14="http://schemas.microsoft.com/office/drawing/2010/main">
                    <a:solidFill>
                      <a:srgbClr val="FFFFFF"/>
                    </a:solidFill>
                  </a14:hiddenFill>
                </a:ext>
              </a:extLst>
            </p:spPr>
          </p:pic>
          <p:sp>
            <p:nvSpPr>
              <p:cNvPr id="42" name="41 CuadroTexto"/>
              <p:cNvSpPr txBox="1"/>
              <p:nvPr/>
            </p:nvSpPr>
            <p:spPr>
              <a:xfrm>
                <a:off x="7318891" y="5301208"/>
                <a:ext cx="2005637" cy="954107"/>
              </a:xfrm>
              <a:prstGeom prst="rect">
                <a:avLst/>
              </a:prstGeom>
              <a:noFill/>
            </p:spPr>
            <p:txBody>
              <a:bodyPr wrap="square" rtlCol="0">
                <a:spAutoFit/>
              </a:bodyPr>
              <a:lstStyle/>
              <a:p>
                <a:r>
                  <a:rPr lang="es-AR" sz="1200" dirty="0" smtClean="0">
                    <a:latin typeface="+mj-lt"/>
                  </a:rPr>
                  <a:t>RED</a:t>
                </a:r>
              </a:p>
              <a:p>
                <a:r>
                  <a:rPr lang="es-AR" sz="1200" dirty="0" smtClean="0">
                    <a:latin typeface="+mj-lt"/>
                  </a:rPr>
                  <a:t>FEDERAL</a:t>
                </a:r>
              </a:p>
              <a:p>
                <a:r>
                  <a:rPr lang="es-AR" sz="1200" dirty="0" smtClean="0">
                    <a:latin typeface="+mj-lt"/>
                  </a:rPr>
                  <a:t>DE CONTRATACIONES</a:t>
                </a:r>
              </a:p>
              <a:p>
                <a:r>
                  <a:rPr lang="es-AR" sz="1200" dirty="0" smtClean="0">
                    <a:latin typeface="+mj-lt"/>
                  </a:rPr>
                  <a:t>GUBERNAMENTALES</a:t>
                </a:r>
                <a:endParaRPr lang="es-AR" sz="1200" dirty="0">
                  <a:latin typeface="+mj-lt"/>
                </a:endParaRPr>
              </a:p>
            </p:txBody>
          </p:sp>
        </p:grpSp>
        <p:sp>
          <p:nvSpPr>
            <p:cNvPr id="43" name="42 Rectángulo"/>
            <p:cNvSpPr/>
            <p:nvPr/>
          </p:nvSpPr>
          <p:spPr>
            <a:xfrm>
              <a:off x="6754201" y="6237312"/>
              <a:ext cx="2514984" cy="830997"/>
            </a:xfrm>
            <a:prstGeom prst="rect">
              <a:avLst/>
            </a:prstGeom>
            <a:ln>
              <a:noFill/>
            </a:ln>
          </p:spPr>
          <p:txBody>
            <a:bodyPr wrap="none">
              <a:spAutoFit/>
            </a:bodyPr>
            <a:lstStyle/>
            <a:p>
              <a:r>
                <a:rPr lang="es-AR" dirty="0" smtClean="0"/>
                <a:t>    República Argentina</a:t>
              </a:r>
            </a:p>
            <a:p>
              <a:endParaRPr lang="es-AR" dirty="0"/>
            </a:p>
            <a:p>
              <a:r>
                <a:rPr lang="es-AR" sz="1200" dirty="0" smtClean="0"/>
                <a:t>www.redfederaldecontrataciones.net</a:t>
              </a:r>
            </a:p>
          </p:txBody>
        </p:sp>
      </p:grpSp>
      <p:sp>
        <p:nvSpPr>
          <p:cNvPr id="2" name="1 CuadroTexto"/>
          <p:cNvSpPr txBox="1"/>
          <p:nvPr/>
        </p:nvSpPr>
        <p:spPr>
          <a:xfrm>
            <a:off x="1475656" y="1916832"/>
            <a:ext cx="6264696" cy="2923877"/>
          </a:xfrm>
          <a:prstGeom prst="rect">
            <a:avLst/>
          </a:prstGeom>
          <a:noFill/>
        </p:spPr>
        <p:txBody>
          <a:bodyPr wrap="square" rtlCol="0">
            <a:spAutoFit/>
          </a:bodyPr>
          <a:lstStyle/>
          <a:p>
            <a:pPr algn="ctr"/>
            <a:r>
              <a:rPr lang="es-ES" sz="2400" dirty="0" smtClean="0">
                <a:effectLst>
                  <a:outerShdw blurRad="38100" dist="38100" dir="2700000" algn="tl">
                    <a:srgbClr val="000000">
                      <a:alpha val="43137"/>
                    </a:srgbClr>
                  </a:outerShdw>
                </a:effectLst>
              </a:rPr>
              <a:t>IX Conferencia Anual sobre Compras Gubernamentales de las Américas </a:t>
            </a:r>
          </a:p>
          <a:p>
            <a:pPr algn="ctr"/>
            <a:endParaRPr lang="es-ES" sz="2400" dirty="0" smtClean="0">
              <a:effectLst>
                <a:outerShdw blurRad="38100" dist="38100" dir="2700000" algn="tl">
                  <a:srgbClr val="000000">
                    <a:alpha val="43137"/>
                  </a:srgbClr>
                </a:outerShdw>
              </a:effectLst>
            </a:endParaRPr>
          </a:p>
          <a:p>
            <a:pPr algn="ctr"/>
            <a:r>
              <a:rPr lang="es-ES" sz="2400" dirty="0" smtClean="0">
                <a:effectLst>
                  <a:outerShdw blurRad="38100" dist="38100" dir="2700000" algn="tl">
                    <a:srgbClr val="000000">
                      <a:alpha val="43137"/>
                    </a:srgbClr>
                  </a:outerShdw>
                </a:effectLst>
              </a:rPr>
              <a:t>Red Interamericana de Compras Gubernamentales (RICG)</a:t>
            </a:r>
          </a:p>
          <a:p>
            <a:pPr algn="ctr"/>
            <a:endParaRPr lang="es-ES" dirty="0">
              <a:effectLst>
                <a:outerShdw blurRad="38100" dist="38100" dir="2700000" algn="tl">
                  <a:srgbClr val="000000">
                    <a:alpha val="43137"/>
                  </a:srgbClr>
                </a:outerShdw>
              </a:effectLst>
            </a:endParaRPr>
          </a:p>
          <a:p>
            <a:pPr algn="ctr"/>
            <a:endParaRPr lang="es-ES" dirty="0" smtClean="0">
              <a:effectLst>
                <a:outerShdw blurRad="38100" dist="38100" dir="2700000" algn="tl">
                  <a:srgbClr val="000000">
                    <a:alpha val="43137"/>
                  </a:srgbClr>
                </a:outerShdw>
              </a:effectLst>
            </a:endParaRPr>
          </a:p>
          <a:p>
            <a:pPr algn="ctr"/>
            <a:r>
              <a:rPr lang="es-ES" sz="1400" dirty="0" smtClean="0">
                <a:effectLst>
                  <a:outerShdw blurRad="38100" dist="38100" dir="2700000" algn="tl">
                    <a:srgbClr val="000000">
                      <a:alpha val="43137"/>
                    </a:srgbClr>
                  </a:outerShdw>
                </a:effectLst>
              </a:rPr>
              <a:t>17 al 19 de Septiembre de 2013</a:t>
            </a:r>
          </a:p>
          <a:p>
            <a:pPr algn="ctr"/>
            <a:r>
              <a:rPr lang="es-ES" sz="1400" dirty="0" smtClean="0">
                <a:effectLst>
                  <a:outerShdw blurRad="38100" dist="38100" dir="2700000" algn="tl">
                    <a:srgbClr val="000000">
                      <a:alpha val="43137"/>
                    </a:srgbClr>
                  </a:outerShdw>
                </a:effectLst>
              </a:rPr>
              <a:t>Montevideo, Uruguay</a:t>
            </a:r>
            <a:endParaRPr lang="es-ES" sz="1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81181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7 Grupo"/>
          <p:cNvGrpSpPr/>
          <p:nvPr/>
        </p:nvGrpSpPr>
        <p:grpSpPr>
          <a:xfrm>
            <a:off x="6588223" y="5301208"/>
            <a:ext cx="2680962" cy="1490102"/>
            <a:chOff x="6588223" y="5301208"/>
            <a:chExt cx="2680962" cy="1490102"/>
          </a:xfrm>
        </p:grpSpPr>
        <p:grpSp>
          <p:nvGrpSpPr>
            <p:cNvPr id="40" name="39 Grupo"/>
            <p:cNvGrpSpPr/>
            <p:nvPr/>
          </p:nvGrpSpPr>
          <p:grpSpPr>
            <a:xfrm>
              <a:off x="6588223" y="5301208"/>
              <a:ext cx="2592289" cy="920573"/>
              <a:chOff x="6466363" y="5301208"/>
              <a:chExt cx="2858165" cy="1043808"/>
            </a:xfrm>
          </p:grpSpPr>
          <p:pic>
            <p:nvPicPr>
              <p:cNvPr id="41" name="Picture 5" descr="C:\Users\krivas\Desktop\Imagen1.bmp"/>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66363" y="5310849"/>
                <a:ext cx="2211314" cy="1034167"/>
              </a:xfrm>
              <a:prstGeom prst="rect">
                <a:avLst/>
              </a:prstGeom>
              <a:noFill/>
              <a:extLst>
                <a:ext uri="{909E8E84-426E-40DD-AFC4-6F175D3DCCD1}">
                  <a14:hiddenFill xmlns:a14="http://schemas.microsoft.com/office/drawing/2010/main">
                    <a:solidFill>
                      <a:srgbClr val="FFFFFF"/>
                    </a:solidFill>
                  </a14:hiddenFill>
                </a:ext>
              </a:extLst>
            </p:spPr>
          </p:pic>
          <p:sp>
            <p:nvSpPr>
              <p:cNvPr id="42" name="41 CuadroTexto"/>
              <p:cNvSpPr txBox="1"/>
              <p:nvPr/>
            </p:nvSpPr>
            <p:spPr>
              <a:xfrm>
                <a:off x="7318891" y="5301208"/>
                <a:ext cx="2005637" cy="954107"/>
              </a:xfrm>
              <a:prstGeom prst="rect">
                <a:avLst/>
              </a:prstGeom>
              <a:noFill/>
            </p:spPr>
            <p:txBody>
              <a:bodyPr wrap="square" rtlCol="0">
                <a:spAutoFit/>
              </a:bodyPr>
              <a:lstStyle/>
              <a:p>
                <a:r>
                  <a:rPr lang="es-AR" sz="1200" dirty="0" smtClean="0">
                    <a:latin typeface="+mj-lt"/>
                  </a:rPr>
                  <a:t>RED</a:t>
                </a:r>
              </a:p>
              <a:p>
                <a:r>
                  <a:rPr lang="es-AR" sz="1200" dirty="0" smtClean="0">
                    <a:latin typeface="+mj-lt"/>
                  </a:rPr>
                  <a:t>FEDERAL</a:t>
                </a:r>
              </a:p>
              <a:p>
                <a:r>
                  <a:rPr lang="es-AR" sz="1200" dirty="0" smtClean="0">
                    <a:latin typeface="+mj-lt"/>
                  </a:rPr>
                  <a:t>DE CONTRATACIONES</a:t>
                </a:r>
              </a:p>
              <a:p>
                <a:r>
                  <a:rPr lang="es-AR" sz="1200" dirty="0" smtClean="0">
                    <a:latin typeface="+mj-lt"/>
                  </a:rPr>
                  <a:t>GUBERNAMENTALES</a:t>
                </a:r>
                <a:endParaRPr lang="es-AR" sz="1200" dirty="0">
                  <a:latin typeface="+mj-lt"/>
                </a:endParaRPr>
              </a:p>
            </p:txBody>
          </p:sp>
        </p:grpSp>
        <p:sp>
          <p:nvSpPr>
            <p:cNvPr id="43" name="42 Rectángulo"/>
            <p:cNvSpPr/>
            <p:nvPr/>
          </p:nvSpPr>
          <p:spPr>
            <a:xfrm>
              <a:off x="6754201" y="6237312"/>
              <a:ext cx="2514984" cy="553998"/>
            </a:xfrm>
            <a:prstGeom prst="rect">
              <a:avLst/>
            </a:prstGeom>
          </p:spPr>
          <p:txBody>
            <a:bodyPr wrap="none">
              <a:spAutoFit/>
            </a:bodyPr>
            <a:lstStyle/>
            <a:p>
              <a:pPr algn="ctr"/>
              <a:r>
                <a:rPr lang="es-AR" dirty="0" smtClean="0"/>
                <a:t>República </a:t>
              </a:r>
              <a:r>
                <a:rPr lang="es-AR" dirty="0"/>
                <a:t>Argentina</a:t>
              </a:r>
              <a:br>
                <a:rPr lang="es-AR" dirty="0"/>
              </a:br>
              <a:r>
                <a:rPr lang="es-AR" sz="1200" dirty="0"/>
                <a:t>www.redfederaldecontrataciones.net</a:t>
              </a:r>
              <a:endParaRPr lang="es-AR" dirty="0"/>
            </a:p>
          </p:txBody>
        </p:sp>
      </p:grpSp>
      <p:sp>
        <p:nvSpPr>
          <p:cNvPr id="2" name="1 Rectángulo"/>
          <p:cNvSpPr/>
          <p:nvPr/>
        </p:nvSpPr>
        <p:spPr>
          <a:xfrm>
            <a:off x="2182201" y="1988840"/>
            <a:ext cx="4572000" cy="1569660"/>
          </a:xfrm>
          <a:prstGeom prst="rect">
            <a:avLst/>
          </a:prstGeom>
        </p:spPr>
        <p:txBody>
          <a:bodyPr>
            <a:spAutoFit/>
          </a:bodyPr>
          <a:lstStyle/>
          <a:p>
            <a:pPr algn="ctr"/>
            <a:r>
              <a:rPr lang="es-ES" sz="2400" dirty="0" smtClean="0">
                <a:effectLst>
                  <a:outerShdw blurRad="38100" dist="38100" dir="2700000" algn="tl">
                    <a:srgbClr val="000000">
                      <a:alpha val="43137"/>
                    </a:srgbClr>
                  </a:outerShdw>
                </a:effectLst>
              </a:rPr>
              <a:t>“El que lo intenta puede fracasar, el que no lo intenta ya fracasó”</a:t>
            </a:r>
          </a:p>
          <a:p>
            <a:pPr algn="ctr"/>
            <a:endParaRPr lang="es-ES" sz="2400" dirty="0">
              <a:effectLst>
                <a:outerShdw blurRad="38100" dist="38100" dir="2700000" algn="tl">
                  <a:srgbClr val="000000">
                    <a:alpha val="43137"/>
                  </a:srgbClr>
                </a:outerShdw>
              </a:effectLst>
            </a:endParaRPr>
          </a:p>
          <a:p>
            <a:pPr algn="ctr"/>
            <a:r>
              <a:rPr lang="es-ES" sz="2400" dirty="0" smtClean="0">
                <a:effectLst>
                  <a:outerShdw blurRad="38100" dist="38100" dir="2700000" algn="tl">
                    <a:srgbClr val="000000">
                      <a:alpha val="43137"/>
                    </a:srgbClr>
                  </a:outerShdw>
                </a:effectLst>
              </a:rPr>
              <a:t>		</a:t>
            </a:r>
            <a:r>
              <a:rPr lang="es-ES" sz="2200" dirty="0" smtClean="0">
                <a:effectLst>
                  <a:outerShdw blurRad="38100" dist="38100" dir="2700000" algn="tl">
                    <a:srgbClr val="000000">
                      <a:alpha val="43137"/>
                    </a:srgbClr>
                  </a:outerShdw>
                </a:effectLst>
              </a:rPr>
              <a:t>Winston Churchill</a:t>
            </a:r>
            <a:endParaRPr lang="es-ES" sz="2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60284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086" r="12722" b="4573"/>
          <a:stretch/>
        </p:blipFill>
        <p:spPr bwMode="auto">
          <a:xfrm>
            <a:off x="-108520" y="0"/>
            <a:ext cx="92525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descr="C:\Users\krivas\Desktop\Red Federal de Contrataciones Gubernamentales\RICG\fondo\Sin título.bmp"/>
          <p:cNvPicPr>
            <a:picLocks noChangeAspect="1" noChangeArrowheads="1"/>
          </p:cNvPicPr>
          <p:nvPr/>
        </p:nvPicPr>
        <p:blipFill>
          <a:blip r:embed="rId3">
            <a:clrChange>
              <a:clrFrom>
                <a:srgbClr val="3F48CC"/>
              </a:clrFrom>
              <a:clrTo>
                <a:srgbClr val="3F48CC">
                  <a:alpha val="0"/>
                </a:srgbClr>
              </a:clrTo>
            </a:clrChange>
            <a:extLst>
              <a:ext uri="{28A0092B-C50C-407E-A947-70E740481C1C}">
                <a14:useLocalDpi xmlns:a14="http://schemas.microsoft.com/office/drawing/2010/main" val="0"/>
              </a:ext>
            </a:extLst>
          </a:blip>
          <a:srcRect/>
          <a:stretch>
            <a:fillRect/>
          </a:stretch>
        </p:blipFill>
        <p:spPr bwMode="auto">
          <a:xfrm>
            <a:off x="2987824" y="159791"/>
            <a:ext cx="3240360" cy="679760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6 Grupo"/>
          <p:cNvGrpSpPr/>
          <p:nvPr/>
        </p:nvGrpSpPr>
        <p:grpSpPr>
          <a:xfrm>
            <a:off x="3064025" y="332656"/>
            <a:ext cx="3366750" cy="6233918"/>
            <a:chOff x="3064025" y="332656"/>
            <a:chExt cx="3366750" cy="6233918"/>
          </a:xfrm>
        </p:grpSpPr>
        <p:sp>
          <p:nvSpPr>
            <p:cNvPr id="11" name="10 CuadroTexto"/>
            <p:cNvSpPr txBox="1"/>
            <p:nvPr/>
          </p:nvSpPr>
          <p:spPr>
            <a:xfrm>
              <a:off x="3635897" y="332656"/>
              <a:ext cx="576064" cy="261610"/>
            </a:xfrm>
            <a:prstGeom prst="rect">
              <a:avLst/>
            </a:prstGeom>
            <a:noFill/>
          </p:spPr>
          <p:txBody>
            <a:bodyPr wrap="square" rtlCol="0">
              <a:spAutoFit/>
            </a:bodyPr>
            <a:lstStyle/>
            <a:p>
              <a:r>
                <a:rPr lang="es-AR" sz="1100" b="1" dirty="0" smtClean="0"/>
                <a:t>Jujuy</a:t>
              </a:r>
              <a:endParaRPr lang="es-AR" sz="1100" b="1" dirty="0"/>
            </a:p>
          </p:txBody>
        </p:sp>
        <p:sp>
          <p:nvSpPr>
            <p:cNvPr id="12" name="11 CuadroTexto"/>
            <p:cNvSpPr txBox="1"/>
            <p:nvPr/>
          </p:nvSpPr>
          <p:spPr>
            <a:xfrm>
              <a:off x="3995936" y="719118"/>
              <a:ext cx="504056" cy="261610"/>
            </a:xfrm>
            <a:prstGeom prst="rect">
              <a:avLst/>
            </a:prstGeom>
            <a:noFill/>
          </p:spPr>
          <p:txBody>
            <a:bodyPr wrap="square" rtlCol="0">
              <a:spAutoFit/>
            </a:bodyPr>
            <a:lstStyle/>
            <a:p>
              <a:r>
                <a:rPr lang="es-AR" sz="1100" b="1" dirty="0" smtClean="0"/>
                <a:t>Salta</a:t>
              </a:r>
              <a:endParaRPr lang="es-AR" sz="1100" b="1" dirty="0"/>
            </a:p>
          </p:txBody>
        </p:sp>
        <p:sp>
          <p:nvSpPr>
            <p:cNvPr id="13" name="12 CuadroTexto"/>
            <p:cNvSpPr txBox="1"/>
            <p:nvPr/>
          </p:nvSpPr>
          <p:spPr>
            <a:xfrm>
              <a:off x="3635897" y="1052736"/>
              <a:ext cx="864096" cy="261610"/>
            </a:xfrm>
            <a:prstGeom prst="rect">
              <a:avLst/>
            </a:prstGeom>
            <a:noFill/>
          </p:spPr>
          <p:txBody>
            <a:bodyPr wrap="square" rtlCol="0">
              <a:spAutoFit/>
            </a:bodyPr>
            <a:lstStyle/>
            <a:p>
              <a:r>
                <a:rPr lang="es-AR" sz="1100" b="1" dirty="0" smtClean="0"/>
                <a:t>Tucumán</a:t>
              </a:r>
              <a:endParaRPr lang="es-AR" sz="1100" b="1" dirty="0"/>
            </a:p>
          </p:txBody>
        </p:sp>
        <p:sp>
          <p:nvSpPr>
            <p:cNvPr id="14" name="13 CuadroTexto"/>
            <p:cNvSpPr txBox="1"/>
            <p:nvPr/>
          </p:nvSpPr>
          <p:spPr>
            <a:xfrm>
              <a:off x="3374388" y="1537918"/>
              <a:ext cx="728464" cy="261610"/>
            </a:xfrm>
            <a:prstGeom prst="rect">
              <a:avLst/>
            </a:prstGeom>
            <a:noFill/>
          </p:spPr>
          <p:txBody>
            <a:bodyPr wrap="square" rtlCol="0">
              <a:spAutoFit/>
            </a:bodyPr>
            <a:lstStyle/>
            <a:p>
              <a:r>
                <a:rPr lang="es-AR" sz="1100" b="1" dirty="0" smtClean="0"/>
                <a:t>La Rioja</a:t>
              </a:r>
              <a:endParaRPr lang="es-AR" sz="1100" b="1" dirty="0"/>
            </a:p>
          </p:txBody>
        </p:sp>
        <p:sp>
          <p:nvSpPr>
            <p:cNvPr id="15" name="14 CuadroTexto"/>
            <p:cNvSpPr txBox="1"/>
            <p:nvPr/>
          </p:nvSpPr>
          <p:spPr>
            <a:xfrm>
              <a:off x="3621410" y="3068960"/>
              <a:ext cx="859904" cy="276999"/>
            </a:xfrm>
            <a:prstGeom prst="rect">
              <a:avLst/>
            </a:prstGeom>
            <a:noFill/>
          </p:spPr>
          <p:txBody>
            <a:bodyPr wrap="square" rtlCol="0">
              <a:spAutoFit/>
            </a:bodyPr>
            <a:lstStyle/>
            <a:p>
              <a:r>
                <a:rPr lang="es-AR" sz="1200" b="1" dirty="0" smtClean="0"/>
                <a:t>La </a:t>
              </a:r>
              <a:r>
                <a:rPr lang="es-AR" sz="1100" b="1" dirty="0" smtClean="0"/>
                <a:t>Pampa</a:t>
              </a:r>
              <a:endParaRPr lang="es-AR" sz="1100" b="1" dirty="0"/>
            </a:p>
          </p:txBody>
        </p:sp>
        <p:sp>
          <p:nvSpPr>
            <p:cNvPr id="16" name="15 CuadroTexto"/>
            <p:cNvSpPr txBox="1"/>
            <p:nvPr/>
          </p:nvSpPr>
          <p:spPr>
            <a:xfrm>
              <a:off x="3064025" y="3279467"/>
              <a:ext cx="859904" cy="261610"/>
            </a:xfrm>
            <a:prstGeom prst="rect">
              <a:avLst/>
            </a:prstGeom>
            <a:noFill/>
          </p:spPr>
          <p:txBody>
            <a:bodyPr wrap="square" rtlCol="0">
              <a:spAutoFit/>
            </a:bodyPr>
            <a:lstStyle/>
            <a:p>
              <a:r>
                <a:rPr lang="es-AR" sz="1100" b="1" dirty="0" smtClean="0"/>
                <a:t>Neuquén</a:t>
              </a:r>
              <a:endParaRPr lang="es-AR" sz="1100" b="1" dirty="0"/>
            </a:p>
          </p:txBody>
        </p:sp>
        <p:sp>
          <p:nvSpPr>
            <p:cNvPr id="17" name="16 CuadroTexto"/>
            <p:cNvSpPr txBox="1"/>
            <p:nvPr/>
          </p:nvSpPr>
          <p:spPr>
            <a:xfrm>
              <a:off x="3280048" y="4365104"/>
              <a:ext cx="859904" cy="261610"/>
            </a:xfrm>
            <a:prstGeom prst="rect">
              <a:avLst/>
            </a:prstGeom>
            <a:noFill/>
          </p:spPr>
          <p:txBody>
            <a:bodyPr wrap="square" rtlCol="0">
              <a:spAutoFit/>
            </a:bodyPr>
            <a:lstStyle/>
            <a:p>
              <a:r>
                <a:rPr lang="es-AR" sz="1100" b="1" dirty="0" smtClean="0"/>
                <a:t>Chubut</a:t>
              </a:r>
              <a:endParaRPr lang="es-AR" sz="1100" b="1" dirty="0"/>
            </a:p>
          </p:txBody>
        </p:sp>
        <p:sp>
          <p:nvSpPr>
            <p:cNvPr id="18" name="17 CuadroTexto"/>
            <p:cNvSpPr txBox="1"/>
            <p:nvPr/>
          </p:nvSpPr>
          <p:spPr>
            <a:xfrm>
              <a:off x="3424064" y="3717032"/>
              <a:ext cx="859904" cy="261610"/>
            </a:xfrm>
            <a:prstGeom prst="rect">
              <a:avLst/>
            </a:prstGeom>
            <a:noFill/>
          </p:spPr>
          <p:txBody>
            <a:bodyPr wrap="square" rtlCol="0">
              <a:spAutoFit/>
            </a:bodyPr>
            <a:lstStyle/>
            <a:p>
              <a:r>
                <a:rPr lang="es-AR" sz="1100" b="1" dirty="0" smtClean="0"/>
                <a:t>Río Negro</a:t>
              </a:r>
              <a:endParaRPr lang="es-AR" sz="1100" b="1" dirty="0"/>
            </a:p>
          </p:txBody>
        </p:sp>
        <p:sp>
          <p:nvSpPr>
            <p:cNvPr id="19" name="18 CuadroTexto"/>
            <p:cNvSpPr txBox="1"/>
            <p:nvPr/>
          </p:nvSpPr>
          <p:spPr>
            <a:xfrm>
              <a:off x="3280048" y="2708920"/>
              <a:ext cx="859904" cy="261610"/>
            </a:xfrm>
            <a:prstGeom prst="rect">
              <a:avLst/>
            </a:prstGeom>
            <a:noFill/>
          </p:spPr>
          <p:txBody>
            <a:bodyPr wrap="square" rtlCol="0">
              <a:spAutoFit/>
            </a:bodyPr>
            <a:lstStyle/>
            <a:p>
              <a:r>
                <a:rPr lang="es-AR" sz="1100" b="1" dirty="0" smtClean="0"/>
                <a:t>Mendoza</a:t>
              </a:r>
              <a:endParaRPr lang="es-AR" sz="1100" b="1" dirty="0"/>
            </a:p>
          </p:txBody>
        </p:sp>
        <p:sp>
          <p:nvSpPr>
            <p:cNvPr id="20" name="19 CuadroTexto"/>
            <p:cNvSpPr txBox="1"/>
            <p:nvPr/>
          </p:nvSpPr>
          <p:spPr>
            <a:xfrm>
              <a:off x="3280048" y="5155339"/>
              <a:ext cx="859904" cy="261610"/>
            </a:xfrm>
            <a:prstGeom prst="rect">
              <a:avLst/>
            </a:prstGeom>
            <a:noFill/>
          </p:spPr>
          <p:txBody>
            <a:bodyPr wrap="square" rtlCol="0">
              <a:spAutoFit/>
            </a:bodyPr>
            <a:lstStyle/>
            <a:p>
              <a:r>
                <a:rPr lang="es-AR" sz="1100" b="1" dirty="0" smtClean="0"/>
                <a:t>Santa Cruz</a:t>
              </a:r>
              <a:endParaRPr lang="es-AR" sz="1100" b="1" dirty="0"/>
            </a:p>
          </p:txBody>
        </p:sp>
        <p:sp>
          <p:nvSpPr>
            <p:cNvPr id="21" name="20 CuadroTexto"/>
            <p:cNvSpPr txBox="1"/>
            <p:nvPr/>
          </p:nvSpPr>
          <p:spPr>
            <a:xfrm>
              <a:off x="5570871" y="1087725"/>
              <a:ext cx="859904" cy="261610"/>
            </a:xfrm>
            <a:prstGeom prst="rect">
              <a:avLst/>
            </a:prstGeom>
            <a:noFill/>
          </p:spPr>
          <p:txBody>
            <a:bodyPr wrap="square" rtlCol="0">
              <a:spAutoFit/>
            </a:bodyPr>
            <a:lstStyle/>
            <a:p>
              <a:r>
                <a:rPr lang="es-AR" sz="1100" b="1" dirty="0" smtClean="0"/>
                <a:t>Misiones</a:t>
              </a:r>
              <a:endParaRPr lang="es-AR" sz="1100" b="1" dirty="0"/>
            </a:p>
          </p:txBody>
        </p:sp>
        <p:sp>
          <p:nvSpPr>
            <p:cNvPr id="22" name="21 CuadroTexto"/>
            <p:cNvSpPr txBox="1"/>
            <p:nvPr/>
          </p:nvSpPr>
          <p:spPr>
            <a:xfrm rot="19444603">
              <a:off x="5008240" y="1496135"/>
              <a:ext cx="859904" cy="261610"/>
            </a:xfrm>
            <a:prstGeom prst="rect">
              <a:avLst/>
            </a:prstGeom>
            <a:noFill/>
          </p:spPr>
          <p:txBody>
            <a:bodyPr wrap="square" rtlCol="0">
              <a:spAutoFit/>
            </a:bodyPr>
            <a:lstStyle/>
            <a:p>
              <a:r>
                <a:rPr lang="es-AR" sz="1100" b="1" dirty="0" smtClean="0"/>
                <a:t>Corrientes</a:t>
              </a:r>
              <a:endParaRPr lang="es-AR" sz="1100" b="1" dirty="0"/>
            </a:p>
          </p:txBody>
        </p:sp>
        <p:sp>
          <p:nvSpPr>
            <p:cNvPr id="23" name="22 CuadroTexto"/>
            <p:cNvSpPr txBox="1"/>
            <p:nvPr/>
          </p:nvSpPr>
          <p:spPr>
            <a:xfrm>
              <a:off x="4792216" y="2101081"/>
              <a:ext cx="859904" cy="261610"/>
            </a:xfrm>
            <a:prstGeom prst="rect">
              <a:avLst/>
            </a:prstGeom>
            <a:noFill/>
          </p:spPr>
          <p:txBody>
            <a:bodyPr wrap="square" rtlCol="0">
              <a:spAutoFit/>
            </a:bodyPr>
            <a:lstStyle/>
            <a:p>
              <a:r>
                <a:rPr lang="es-AR" sz="1100" b="1" dirty="0" smtClean="0"/>
                <a:t>Entre Ríos</a:t>
              </a:r>
              <a:endParaRPr lang="es-AR" sz="1100" b="1" dirty="0"/>
            </a:p>
          </p:txBody>
        </p:sp>
        <p:sp>
          <p:nvSpPr>
            <p:cNvPr id="24" name="23 CuadroTexto"/>
            <p:cNvSpPr txBox="1"/>
            <p:nvPr/>
          </p:nvSpPr>
          <p:spPr>
            <a:xfrm>
              <a:off x="3136032" y="1916832"/>
              <a:ext cx="859904" cy="261610"/>
            </a:xfrm>
            <a:prstGeom prst="rect">
              <a:avLst/>
            </a:prstGeom>
            <a:noFill/>
          </p:spPr>
          <p:txBody>
            <a:bodyPr wrap="square" rtlCol="0">
              <a:spAutoFit/>
            </a:bodyPr>
            <a:lstStyle/>
            <a:p>
              <a:r>
                <a:rPr lang="es-AR" sz="1100" b="1" dirty="0" smtClean="0"/>
                <a:t>San Juan</a:t>
              </a:r>
              <a:endParaRPr lang="es-AR" sz="1100" b="1" dirty="0"/>
            </a:p>
          </p:txBody>
        </p:sp>
        <p:sp>
          <p:nvSpPr>
            <p:cNvPr id="25" name="24 CuadroTexto"/>
            <p:cNvSpPr txBox="1"/>
            <p:nvPr/>
          </p:nvSpPr>
          <p:spPr>
            <a:xfrm>
              <a:off x="3779912" y="2248760"/>
              <a:ext cx="504056" cy="430887"/>
            </a:xfrm>
            <a:prstGeom prst="rect">
              <a:avLst/>
            </a:prstGeom>
            <a:noFill/>
          </p:spPr>
          <p:txBody>
            <a:bodyPr wrap="square" rtlCol="0">
              <a:spAutoFit/>
            </a:bodyPr>
            <a:lstStyle/>
            <a:p>
              <a:r>
                <a:rPr lang="es-AR" sz="1100" b="1" dirty="0" smtClean="0"/>
                <a:t>San </a:t>
              </a:r>
            </a:p>
            <a:p>
              <a:r>
                <a:rPr lang="es-AR" sz="1100" b="1" dirty="0" smtClean="0"/>
                <a:t>Luis</a:t>
              </a:r>
              <a:endParaRPr lang="es-AR" sz="1100" b="1" dirty="0"/>
            </a:p>
          </p:txBody>
        </p:sp>
        <p:sp>
          <p:nvSpPr>
            <p:cNvPr id="26" name="25 CuadroTexto"/>
            <p:cNvSpPr txBox="1"/>
            <p:nvPr/>
          </p:nvSpPr>
          <p:spPr>
            <a:xfrm>
              <a:off x="4531409" y="1718006"/>
              <a:ext cx="576064" cy="430887"/>
            </a:xfrm>
            <a:prstGeom prst="rect">
              <a:avLst/>
            </a:prstGeom>
            <a:noFill/>
          </p:spPr>
          <p:txBody>
            <a:bodyPr wrap="square" rtlCol="0">
              <a:spAutoFit/>
            </a:bodyPr>
            <a:lstStyle/>
            <a:p>
              <a:pPr algn="ctr"/>
              <a:r>
                <a:rPr lang="es-AR" sz="1100" b="1" dirty="0" smtClean="0"/>
                <a:t>Santa</a:t>
              </a:r>
            </a:p>
            <a:p>
              <a:pPr algn="ctr"/>
              <a:r>
                <a:rPr lang="es-AR" sz="1100" b="1" dirty="0" smtClean="0"/>
                <a:t> Fe</a:t>
              </a:r>
              <a:endParaRPr lang="es-AR" sz="1100" b="1" dirty="0"/>
            </a:p>
          </p:txBody>
        </p:sp>
        <p:sp>
          <p:nvSpPr>
            <p:cNvPr id="27" name="26 CuadroTexto"/>
            <p:cNvSpPr txBox="1"/>
            <p:nvPr/>
          </p:nvSpPr>
          <p:spPr>
            <a:xfrm rot="1890976">
              <a:off x="4648200" y="795131"/>
              <a:ext cx="859904" cy="261610"/>
            </a:xfrm>
            <a:prstGeom prst="rect">
              <a:avLst/>
            </a:prstGeom>
            <a:noFill/>
          </p:spPr>
          <p:txBody>
            <a:bodyPr wrap="square" rtlCol="0">
              <a:spAutoFit/>
            </a:bodyPr>
            <a:lstStyle/>
            <a:p>
              <a:r>
                <a:rPr lang="es-AR" sz="1100" b="1" dirty="0" smtClean="0"/>
                <a:t>Formosa</a:t>
              </a:r>
              <a:endParaRPr lang="es-AR" sz="1100" b="1" dirty="0"/>
            </a:p>
          </p:txBody>
        </p:sp>
        <p:sp>
          <p:nvSpPr>
            <p:cNvPr id="28" name="27 CuadroTexto"/>
            <p:cNvSpPr txBox="1"/>
            <p:nvPr/>
          </p:nvSpPr>
          <p:spPr>
            <a:xfrm>
              <a:off x="3930216" y="6135687"/>
              <a:ext cx="1361864" cy="430887"/>
            </a:xfrm>
            <a:prstGeom prst="rect">
              <a:avLst/>
            </a:prstGeom>
            <a:noFill/>
          </p:spPr>
          <p:txBody>
            <a:bodyPr wrap="square" rtlCol="0">
              <a:spAutoFit/>
            </a:bodyPr>
            <a:lstStyle/>
            <a:p>
              <a:r>
                <a:rPr lang="es-AR" sz="1100" b="1" dirty="0" smtClean="0"/>
                <a:t>Tierra del Fuego, Antártida e I.A.S</a:t>
              </a:r>
              <a:endParaRPr lang="es-AR" sz="1100" b="1" dirty="0"/>
            </a:p>
          </p:txBody>
        </p:sp>
        <p:sp>
          <p:nvSpPr>
            <p:cNvPr id="29" name="28 CuadroTexto"/>
            <p:cNvSpPr txBox="1"/>
            <p:nvPr/>
          </p:nvSpPr>
          <p:spPr>
            <a:xfrm>
              <a:off x="3959537" y="1961111"/>
              <a:ext cx="859904" cy="261610"/>
            </a:xfrm>
            <a:prstGeom prst="rect">
              <a:avLst/>
            </a:prstGeom>
            <a:noFill/>
          </p:spPr>
          <p:txBody>
            <a:bodyPr wrap="square" rtlCol="0">
              <a:spAutoFit/>
            </a:bodyPr>
            <a:lstStyle/>
            <a:p>
              <a:r>
                <a:rPr lang="es-AR" sz="1100" b="1" dirty="0" smtClean="0"/>
                <a:t>Córdoba</a:t>
              </a:r>
              <a:endParaRPr lang="es-AR" sz="1100" b="1" dirty="0"/>
            </a:p>
          </p:txBody>
        </p:sp>
        <p:sp>
          <p:nvSpPr>
            <p:cNvPr id="30" name="29 CuadroTexto"/>
            <p:cNvSpPr txBox="1"/>
            <p:nvPr/>
          </p:nvSpPr>
          <p:spPr>
            <a:xfrm>
              <a:off x="4432176" y="3002468"/>
              <a:ext cx="1075928" cy="276999"/>
            </a:xfrm>
            <a:prstGeom prst="rect">
              <a:avLst/>
            </a:prstGeom>
            <a:noFill/>
          </p:spPr>
          <p:txBody>
            <a:bodyPr wrap="square" rtlCol="0">
              <a:spAutoFit/>
            </a:bodyPr>
            <a:lstStyle/>
            <a:p>
              <a:r>
                <a:rPr lang="es-AR" sz="1100" b="1" dirty="0" smtClean="0"/>
                <a:t>Buenos</a:t>
              </a:r>
              <a:r>
                <a:rPr lang="es-AR" sz="1200" b="1" dirty="0" smtClean="0"/>
                <a:t> </a:t>
              </a:r>
              <a:r>
                <a:rPr lang="es-AR" sz="1100" b="1" dirty="0" smtClean="0"/>
                <a:t>Aires</a:t>
              </a:r>
              <a:endParaRPr lang="es-AR" sz="1100" b="1" dirty="0"/>
            </a:p>
          </p:txBody>
        </p:sp>
        <p:sp>
          <p:nvSpPr>
            <p:cNvPr id="31" name="30 CuadroTexto"/>
            <p:cNvSpPr txBox="1"/>
            <p:nvPr/>
          </p:nvSpPr>
          <p:spPr>
            <a:xfrm>
              <a:off x="4900228" y="2570420"/>
              <a:ext cx="1372344" cy="430887"/>
            </a:xfrm>
            <a:prstGeom prst="rect">
              <a:avLst/>
            </a:prstGeom>
            <a:noFill/>
          </p:spPr>
          <p:txBody>
            <a:bodyPr wrap="square" rtlCol="0">
              <a:spAutoFit/>
            </a:bodyPr>
            <a:lstStyle/>
            <a:p>
              <a:r>
                <a:rPr lang="es-AR" sz="1100" b="1" dirty="0" smtClean="0"/>
                <a:t>Ciudad Autónoma de Buenos Aires</a:t>
              </a:r>
              <a:endParaRPr lang="es-AR" sz="1100" b="1" dirty="0"/>
            </a:p>
          </p:txBody>
        </p:sp>
        <p:sp>
          <p:nvSpPr>
            <p:cNvPr id="32" name="31 CuadroTexto"/>
            <p:cNvSpPr txBox="1"/>
            <p:nvPr/>
          </p:nvSpPr>
          <p:spPr>
            <a:xfrm>
              <a:off x="4639816" y="1067253"/>
              <a:ext cx="652264" cy="261610"/>
            </a:xfrm>
            <a:prstGeom prst="rect">
              <a:avLst/>
            </a:prstGeom>
            <a:noFill/>
          </p:spPr>
          <p:txBody>
            <a:bodyPr wrap="square" rtlCol="0">
              <a:spAutoFit/>
            </a:bodyPr>
            <a:lstStyle/>
            <a:p>
              <a:r>
                <a:rPr lang="es-AR" sz="1100" b="1" dirty="0" smtClean="0"/>
                <a:t>Chaco</a:t>
              </a:r>
              <a:endParaRPr lang="es-AR" sz="1100" b="1" dirty="0"/>
            </a:p>
          </p:txBody>
        </p:sp>
        <p:sp>
          <p:nvSpPr>
            <p:cNvPr id="33" name="32 CuadroTexto"/>
            <p:cNvSpPr txBox="1"/>
            <p:nvPr/>
          </p:nvSpPr>
          <p:spPr>
            <a:xfrm>
              <a:off x="4072136" y="1196752"/>
              <a:ext cx="859904" cy="430887"/>
            </a:xfrm>
            <a:prstGeom prst="rect">
              <a:avLst/>
            </a:prstGeom>
            <a:noFill/>
          </p:spPr>
          <p:txBody>
            <a:bodyPr wrap="square" rtlCol="0">
              <a:spAutoFit/>
            </a:bodyPr>
            <a:lstStyle/>
            <a:p>
              <a:r>
                <a:rPr lang="es-AR" sz="1100" b="1" dirty="0" smtClean="0"/>
                <a:t>Santiago del Estero</a:t>
              </a:r>
              <a:endParaRPr lang="es-AR" sz="1100" b="1" dirty="0"/>
            </a:p>
          </p:txBody>
        </p:sp>
        <p:sp>
          <p:nvSpPr>
            <p:cNvPr id="34" name="33 CuadroTexto"/>
            <p:cNvSpPr txBox="1"/>
            <p:nvPr/>
          </p:nvSpPr>
          <p:spPr>
            <a:xfrm>
              <a:off x="3352056" y="1207785"/>
              <a:ext cx="859904" cy="261610"/>
            </a:xfrm>
            <a:prstGeom prst="rect">
              <a:avLst/>
            </a:prstGeom>
            <a:noFill/>
          </p:spPr>
          <p:txBody>
            <a:bodyPr wrap="square" rtlCol="0">
              <a:spAutoFit/>
            </a:bodyPr>
            <a:lstStyle/>
            <a:p>
              <a:r>
                <a:rPr lang="es-AR" sz="1100" b="1" dirty="0" smtClean="0"/>
                <a:t>Catamarca</a:t>
              </a:r>
              <a:endParaRPr lang="es-AR" sz="1100" b="1" dirty="0"/>
            </a:p>
          </p:txBody>
        </p:sp>
      </p:grpSp>
      <p:grpSp>
        <p:nvGrpSpPr>
          <p:cNvPr id="36" name="35 Grupo"/>
          <p:cNvGrpSpPr/>
          <p:nvPr/>
        </p:nvGrpSpPr>
        <p:grpSpPr>
          <a:xfrm>
            <a:off x="6372199" y="5316741"/>
            <a:ext cx="2592289" cy="920573"/>
            <a:chOff x="6466363" y="5301208"/>
            <a:chExt cx="2858165" cy="1043808"/>
          </a:xfrm>
        </p:grpSpPr>
        <p:pic>
          <p:nvPicPr>
            <p:cNvPr id="37" name="Picture 5" descr="C:\Users\krivas\Desktop\Imagen1.bm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66363" y="5310849"/>
              <a:ext cx="2211314" cy="1034167"/>
            </a:xfrm>
            <a:prstGeom prst="rect">
              <a:avLst/>
            </a:prstGeom>
            <a:noFill/>
            <a:extLst>
              <a:ext uri="{909E8E84-426E-40DD-AFC4-6F175D3DCCD1}">
                <a14:hiddenFill xmlns:a14="http://schemas.microsoft.com/office/drawing/2010/main">
                  <a:solidFill>
                    <a:srgbClr val="FFFFFF"/>
                  </a:solidFill>
                </a14:hiddenFill>
              </a:ext>
            </a:extLst>
          </p:spPr>
        </p:pic>
        <p:sp>
          <p:nvSpPr>
            <p:cNvPr id="38" name="37 CuadroTexto"/>
            <p:cNvSpPr txBox="1"/>
            <p:nvPr/>
          </p:nvSpPr>
          <p:spPr>
            <a:xfrm>
              <a:off x="7318891" y="5301208"/>
              <a:ext cx="2005637" cy="954107"/>
            </a:xfrm>
            <a:prstGeom prst="rect">
              <a:avLst/>
            </a:prstGeom>
            <a:noFill/>
          </p:spPr>
          <p:txBody>
            <a:bodyPr wrap="square" rtlCol="0">
              <a:spAutoFit/>
            </a:bodyPr>
            <a:lstStyle/>
            <a:p>
              <a:r>
                <a:rPr lang="es-AR" sz="1200" dirty="0" smtClean="0">
                  <a:latin typeface="+mj-lt"/>
                </a:rPr>
                <a:t>RED</a:t>
              </a:r>
            </a:p>
            <a:p>
              <a:r>
                <a:rPr lang="es-AR" sz="1200" dirty="0" smtClean="0">
                  <a:latin typeface="+mj-lt"/>
                </a:rPr>
                <a:t>FEDERAL</a:t>
              </a:r>
            </a:p>
            <a:p>
              <a:r>
                <a:rPr lang="es-AR" sz="1200" dirty="0" smtClean="0">
                  <a:latin typeface="+mj-lt"/>
                </a:rPr>
                <a:t>DE CONTRATACIONES</a:t>
              </a:r>
            </a:p>
            <a:p>
              <a:r>
                <a:rPr lang="es-AR" sz="1200" dirty="0" smtClean="0">
                  <a:latin typeface="+mj-lt"/>
                </a:rPr>
                <a:t>GUBERNAMENTALES</a:t>
              </a:r>
              <a:endParaRPr lang="es-AR" sz="1200" dirty="0">
                <a:latin typeface="+mj-lt"/>
              </a:endParaRPr>
            </a:p>
          </p:txBody>
        </p:sp>
      </p:grpSp>
      <p:sp>
        <p:nvSpPr>
          <p:cNvPr id="39" name="38 Rectángulo"/>
          <p:cNvSpPr/>
          <p:nvPr/>
        </p:nvSpPr>
        <p:spPr>
          <a:xfrm>
            <a:off x="6538177" y="6228020"/>
            <a:ext cx="2514984" cy="553998"/>
          </a:xfrm>
          <a:prstGeom prst="rect">
            <a:avLst/>
          </a:prstGeom>
        </p:spPr>
        <p:txBody>
          <a:bodyPr wrap="none">
            <a:spAutoFit/>
          </a:bodyPr>
          <a:lstStyle/>
          <a:p>
            <a:pPr algn="ctr"/>
            <a:r>
              <a:rPr lang="es-AR" dirty="0" smtClean="0"/>
              <a:t>República </a:t>
            </a:r>
            <a:r>
              <a:rPr lang="es-AR" dirty="0"/>
              <a:t>Argentina</a:t>
            </a:r>
            <a:br>
              <a:rPr lang="es-AR" dirty="0"/>
            </a:br>
            <a:r>
              <a:rPr lang="es-AR" sz="1200" dirty="0"/>
              <a:t>www.redfederaldecontrataciones.net</a:t>
            </a:r>
            <a:endParaRPr lang="es-AR" dirty="0"/>
          </a:p>
        </p:txBody>
      </p:sp>
    </p:spTree>
    <p:extLst>
      <p:ext uri="{BB962C8B-B14F-4D97-AF65-F5344CB8AC3E}">
        <p14:creationId xmlns:p14="http://schemas.microsoft.com/office/powerpoint/2010/main" val="995186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9659" y="4005064"/>
            <a:ext cx="3744341" cy="2852936"/>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9"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796920"/>
            <a:ext cx="2619375" cy="1743075"/>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6"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228" y="-81830"/>
            <a:ext cx="4085638" cy="2537396"/>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2064" y="4725144"/>
            <a:ext cx="4123888" cy="2744260"/>
          </a:xfrm>
          <a:prstGeom prst="rect">
            <a:avLst/>
          </a:prstGeom>
          <a:ln>
            <a:noFill/>
          </a:ln>
          <a:effectLst>
            <a:outerShdw dist="35921" dir="2700000" algn="ctr" rotWithShape="0">
              <a:schemeClr val="bg2"/>
            </a:outerShdw>
            <a:softEdge rad="6223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4544" y="1777018"/>
            <a:ext cx="4699125" cy="3524190"/>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277013"/>
            <a:ext cx="3493679" cy="2616887"/>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7861" y="3284984"/>
            <a:ext cx="3000257" cy="1990328"/>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data:image/jpeg;base64,/9j/4AAQSkZJRgABAQAAAQABAAD/2wCEAAkGBhQSERUUExQWFRUWFhcVFhUYFxgYFhgXFxgVGBcVGBcaHCYeFxokGRQUHy8gIygpLCwsFR4xNTAqNSYrLCkBCQoKDgwOGg8PGiwkHyQsLCwsLCwsLCwsLCwsKSwsKSwpLCwsLCwsLCwsLCksLCksLCwsLCwsLCwsLCwsLCwsLP/AABEIALcBEwMBIgACEQEDEQH/xAAcAAACAwEBAQEAAAAAAAAAAAADBAACBQEGBwj/xABFEAACAQMCAwUGBAMGBAQHAAABAhEAAyESMQRBUQUiYXGBBhMykaGxQlLB0RRi8CNygpLh8QczorIWU8LSFSQ0Q3OD8v/EABkBAAMBAQEAAAAAAAAAAAAAAAECAwAEBf/EACoRAAICAQMDAwMFAQAAAAAAAAABAhEDEiExBEFRExRhInGhQoGR0fEy/9oADAMBAAIRAxEAPwD63prhoXv6vNKxiZq8+FDmpNCzUXN2qG6OdWoY3omA8ZeULkSKzuM4cFR3dImYrYuWVI2ms+9w7QRAPmdqpCVEckbPPMuTyrpWnLvZ0HJ0/akypHP1r0IzTPLljceUcrorldFNZOi01DUrsULNRQ1r8CttCO9LHfn6VlxXVYjYxSTWpUVxy0O6PWpdEVw3JO9edHGkgDIPNqE96IgmQa5PRZ3+4R6oxWJxd9dRhoztG5qlvtPkzGfkKzuIOSRTY8dPcXLmTWxojinIkCYoRuXd4j1rvZvEgYJ+f6U1otE7/Ws3pfBo/UrsW4YNcBLmBtPOrtwAmUDDxJ3rWtcKoEQKJjapPJ4LLEq3MvhJb4p8o2pz3ZNMaBUmpOVlVGigSoRXS4rjOKUYqzUF3orUM0DFUBo4SqC5FWNytZiwqFq4omoRFawnQ1SuBqlEUs9vOKIjmozVVblMEIVoSBjvA8qIWrgoGLZApa7e8KPNc0zWs1FG4oKNqEnaSsfGj3CeQmqXXVRLBR8qZNCuwHHBHWCY8Ryrz9/h9JMGRyrX4vhVIkHx0zE/OlbCWyNJx1neujHLSjkyx1OmZoFdArVucJZXmfLrSRVfGrqdnNLFpAgVcCuhautumsnpKAVYJV9NXUULComP292k/DorLae4NagxEQTkCT8RHhzFa/COLiqYKhgCARpInkw5GvB/8QLl1kKkwouakIGkgCd85PjA5V6H2K7T9/wokNNuLZLZ1FUXIPP/AFrlx5lkk1Z35ullhgpNfc9fb4O2MkDFI8e6M0AAelCJPWojAcgaqo07shKdqkqLXeHtgYNAYII0zPjROIuauQHlQStMvkST32RrWe2xzBrr9srymseKJZ4YscD1qbxw5KrNPg3LXHgifvXX45BuwHrWcexj+f6VxeyJ5mo6YeTo1ZPBoG+m+ofOlhfdj3V7v5jz8qJw/D21xgn5mjXb4UDGPCk2XA+7VtglFz+X61ArdKZS8CJFTXU2yiQA8PO9EW1VxeFUa9QsNBNtqqxmh++rjXKFmCBalBD1KIB5rdUNo1b3lcLVQxwLU1VC9cD0DEauBqKK7oFAJXVQnsK3xCaP7rxqGyKwAYsrtS9zsxDnn1pxbQFdKCmUmgOKfJ5/ieBZckzS4SvQ3eDU9fnSt7s38p+dXjl8nLPA+UZQFXCUZ+FI5g1w2DVdSOfQ0U91UC1fQaubJFbUbSfP/b98EeNaH/DT/wCjb/8AM3/bbr13tH2DYez3raEnTkgEz6n7VnezvZyW7bBFCqXJIEwDpUdT0rzunWibv5Pa6zKsmFJLih0ioLJNG93609wzdFj7V3SnR5MMdvczDwpricMWwK1OJDQeXlSto3OU0FNtDPGk63KJ2X1P707atKogD1q38O8bg0K4xAjE1Fycu5eMYx7Bikju0nda6D8MjqKvaLjcz5U2p60t6Rq1fBlW+HYtnu+VPpwCjfJ3mjkCrrQlNsMcaRQJXfd0SK4TSFQB4cVQ2BTFUYUrMA9x41w2h1qz0FqBgq2xUoYmuUQD1Sh2ncnKj61bjuOS2O+wDRhQCzHyQZP28auxVuXBqvvhMSJpO1xVx1LFQo5Ag6jmAN48ceVWIK5OnfaIwRiTMFv6xS2NTHIrhQ9SKDwcFNZJYZK9YPQR8vPelu0+27aSmqDgsZkqDOBB+LunYGK1m0jfvTyYH1B23rjdoKvxMuM4knnyHkfka8IvtK/vSANKRjSOSqWAA3gzLHOAYE741nta6bhvOJXYiVCtsNG2cHbzOKdRvkm3XB9Wt9pW22b9PvRDf6LI615bhWUpqU907526gkHlziucD7RNbc2ueSEY7iAe6eRggxnefI6PANb7npX4k8hQ/wCKfwoXZvaVu+uq2Z6rjUvgw5ZB+VPe5FDZGpvuIlST8I+tM2jA2mi+6rnu6LlYFGtxa7ZnYRQjZI3p42657gDPrRUqFeO2C9obqe70syA4iSo6cjy/aszsZe60bapxnkOdeE9uWnl4frWz/wAJhNq+sfjQ/NWH/prhwZdcrPV6rpPTxXfg9sI/N8xRRxgHjUPBGYmrp2cOea7HR5i1dhbiOLDCldZ5VqjhFHKqfwqjNZSSA4SfLEv4pyIkULV1zTx4VaG3CDqa2pAcJABxccq4/GsdhTqWgBG9DvWl6ULj4G0zrkTS84o68URuDVzY8qJpUUra8BjFruVHE1YXCelVJWrKBSFEdBrmqobnhVBdzWoNosyihm0eQHrTQauFqBmBFk9RUouo1KYFH5+t8fcXZ3XyZh9jTPC+0fEWz3L9xcz8RInrmc1rCzYjU3vI5CLQmekLM+Eiqr2XYJUG2yliSBrExzYwMAf0aVddB8oZ9HkXDBp7e8cI/wDmGPPIQ+HNcjwqze3/ABhOo3yfDSsR5BYqyey9txILgc+QzkQSM/bxNUueyIH4zHPP66YnO00y6vA/8FfTZkNN/wATeKZYJXMZ0jl4ZBz1mqcR7c3XBDFQGABGhWmBzZgW68+Zqlj2dthh3bjA7lhsMxC6R4EydjtNU4s8Ijk+7OoDVoIAUwYIjXG/LNK+qxXSTYywZattIrZ9pSHZ4tEsCp1WliDuAsaRPgKNa7dQgK1myRmdOtCfMq+f9qnA8XaunNi3vzVEULGc6oMfXGOVaNng50gMtqTDaGAnoFwuvfeTM/JJdZFfpGj0sn+oJwftboUJb4U4EDSz5yTJGnPxHx8aJ2ktribYfRcsskaSxEyc6QCcjVsMRJjeKj9nEKNVwqqGe8Ce8JyczI8Z2MRvRGaDIvOFJ1EIhiM4mepnepS6yTX0qiq6WN7sLwnHFSt1kvKyjR7wDfnOnnnz5TINel4b2okIpUe8aYkMikjBkkdw84z4TXnNR1EBu8xPxj4VG+jMYwIneN4NdsX2e5CqANmaDJbnnmYE4n0Awi6ydboZ9LFcM3eJ7fZHBDhhpaQRpQlQDK4LYByW9Io3Ce2thh3tQP8AKrXB45UGvO3+DjUHiCYhiSDI38NwI6daUv3IOlTCg7wIPMgARy8/Kp+6m90P6ED2Vz2w4cAmXMfyMPvFE/8AEVl0gFgXEAFTMsDExMV5W1wVsQYDjBETvmSSNo8uVJ8VxDP3bJSRnVGojM4MxOJifGt7ub22N7eC33FPargC5WNOTGWAzjr5itv/AIcWjwxvi9FvULZEkZA95MHbmPnRfcretxIYgAFgACMZgx5A+fzR4fscBlNprmAwyxYecRDA7wTyqOLL6Z15ssssdL4PXXfa+wASpDflJYDUZA7qyDGdzHrReD7WvXDJ91o06wFOtiM8xgbHrnFeH4jiBqhnAlTh5ElZWZEKJg/Kh3OyYQXEZZgnWG93IJww0kiPPp412e5XdHn+i+zPox49AFYvpUnTnA1dCSO6cHpQuO7WS04R5AZZV/w85E+QmvnN3tjirKhxxJZZ0gag8mJIwBJHSKie1t3RF8FrbbahMEgZVoxuMZH3q8csX3JOEl2PpiuOoztkURnjcGvmPCe0N9M27uoCSFgMsT0g6dq1k9tif+faRyNiQRGx22P0qv2J2u57X3oOwJqozyNePHtPZO9ogSTNtsqT/e8uRrRse3VtVwWcflfSrAdNQkNj1xRp+AXHyb5tjmDVgAKU4P2j4W8ZF0IYgqx0nPMGYnG4NV7T7asIIVizciskAyOe3pmg7DS7DhFWCVkv22i7OW3DA4G2CDpxnMVbh/aWyR320nwDFeWZAx60OQ8GmbdVNusrtb2ktqALTB2IJkfCuMTznw8KyE9qHFwFmleahQB996wD1otjpU0ivL8V7VNr1W8pI7pUdMr1nO8+laFv2xsn8LDGcc/Azt51qYLQzxbd8+n2FdrG4n2sUsYXHLu8v8wqUbN+55Fuy1Qj3jq2CSoBMCfPlMcgPHaqrx6I+m3ZCgidRgN/iKidsxg55Csjjbd1zqF0JbjDhSsg4zqYEEA89uhpO4oUFDeuMVwgFy2AREzr93qWTEmcx4V5scaZ6Eskket4vjxaUgkI0SAxJfaRIMhf3615bie3bzAPbZV1NBEh2IxMlp5TvjwpDtK6jIolUuFRKhmeepOI+R51ReGuoTbKzEZwceYMb+PI+NUhiS3IzySew1wXHXeIvKHvXGWe8kMGYYlAtsQJECT08K07epnYmyPd251W1ZFbUcL3jLEAkTOduoFX7Eb+F1C4bQ96QRjUTH4GdO5pkExLRBxWtZKvNsaC+NTln7zAHPu0yqiZiQDzpZSd0lsNGKq29xXh7jtqJNq02IIALKJ0hWLYJPTn6Vdez7ZvITdvXLwb3khQR3TGZwBuIz8XQUrfS3aUD3nvNSkHT3QSSZZolmyeZNZfaPtKBFss2kKDonkBiQNz4maWONt7DSyKtz1lz3b3AwyypChMgR3ozgMYI8jGxo9u6bwhbYWJENcGsg4JPdY76hiBk+VeT4L2mRCttLTgCZchhlgJMb4g8sxTtn26VQXupoBwiiNZ5yVGQM9BvvSPDLwOsq8nodDagCqN3WgyTAkRkqRM/ODQb3HC2Y94STqDAEuAAcZEZkHltPSsi37dcOFYzvhZI1QuMryEyedH/wDHnDxFq211z+UEAzgAmJO/LGKhKGVP/myqyQrkbtdvFhAFsSdKSr3GcR+FBGrnvA5nxV4XhzdYrJfkcKmVkKAqwIzJIwAOu/OD4G0AdbywGtUW4WRV1EhNZXfO/ejMTvWxa40KojQvUWstLcy5MjfnnaYmmnJRX0ixuT3Am+ys3DnQAyEaCsOxZNMqVOpcxO201ieznBsA9olkdyFfS3eHw/Dg6Z6+Ymr8RxVhL7Np0ormX72oMMEKoORsJG2+cxbtTtyyqILbqgMdNSXQ25JloMTvjeqJy48i/Tyxz+G90BY13Rat3CztqABLAZzuJ1GTAEetMcV2FCE++vhVUGC7N3VgrCESOgrzPD9oNxdwkg3TCgADTbXMDWeX4dyOea9FwHZ+XuXLiuuCVa4ILLOs6ATMYAEgHc9KE24LdgWmXCMrj7C6PeC7Gm2QGxnSfgxBLHMnqfHGtxXENasBFBJ0qoUBidJUhZiAWEgnfnNIdsXuHtSG0kalCqsHBMEFoYwByGPtWjb4nh04cMbklrZOhSTpydIUNlQQQSTk560JSbSdfgKSTZmcR2fcZLRuWoGFZRdGSQYY5gd4KM9R0oCM/C8StyIUxpNySgbAaWAzGds84MU17R9pcPxFsqbzAFSwAB0hhpC6oEsSCfl1oHZfa1u9b08RxKExDAAEvBhfw90EQZPQmRNGMpadTX7UxWo3X5DDixxFwsoVraggknRcLtL6DozMKQNxgxkipxPBuqAmSCZWTrU79yQJ1gRgjOdqxbF5Lbe84e6tplHImWgyxQMJCkZ7w7ueWK0D7XI2lYL6VJuBlTUTrYGdxkQZBI73WqrVF3AVqLVTKWOLsEHVeZWmCoTK+J73mIHQ0zZtK5i3etseSsCk+rCPrXnn7etreW7oRUuDSyiHCsI769Tgj5kV7xrnZ6qqD3ZuNEIFDXGkbtyTcGDpgeUVaWbLF3/RFYcTVMy73AMv4JHNlYEfQ1dUIWcgetDZ7L3Gt2kC3AFIFu5G+gGSzaQAdWTjYdJGnGhCGa9bMgk23Zi4x+bSApkbQceM1vd5K3V/yD2uPs3+BtbzEYJPkJFWVj1+9Idte01m4FVNSlRjJPSSrhgTvsceApXg/baBDXFcDGllK3YBgEyO8ceeRNXj1Da3VEZdOk9pGyzsc6TjoD+1XRGIwrH0zQ+B9pLN5gs6XOyuFEnwaINazdnuPwR1wP2qnqCen8mQNQOV+4qxu+FP/wAI4/D9v2rrNc6A+i/tW9QHp/IhE7AH1qUw7NOYB6QP2qUjmOo7cnzLi/dKQxYZaZJJj+6kGfM0lxHbYyLSiJ+Js7R+HHT61Ti+zyWnU07bZ+9Us9l8yjN/mjzx+9OqoLTOWeNYkuzHVsoWASegC5itjhLDO0vrVSAMQbjeBOAg9JoXB8Rdtr3FKgR8NuJ9SJn1p2/2xduBQ2owDup2Md0QdsUkn4Gil3NJONs21AUqCPwxERjLRJO/eJJM8hikuK7azAYAGJAMT0nrSKq04RT5qT6ZMU1wPH3rZ7mlP7tu2Prpk0ij5HbKPxmTpYbQN8k+PyrL7OJk3GbvSZmcRj9o3pziFuFmY7kkkkSd5kmN/GlLdtucHM53+tMlsI6GmcBdZO5aEySYgGI64PkaC/HMsqRncgjYfLx5GrpYMQNI/bpQj2SzEmd/Wil5A2uw5wIS+Ju3CAANKYXExMx1j+th8RcFtyFSOQCggADqTknaTJn1rtrs4ggnlzgeWPma5e4Jy0z4Z9cfWhW421FuC45fejWxU5G55xPOAMCneO7PuEkIjsc5XOPNaz7fZzapJ86dRWX4TAOMEillaewYpPZiDdkXFDNcgQJOp136RMk528apa4MXWksRa6xknoB+p6UxxHBlpmD0yalrh3UAbDpiKOp0DTGwv8QbSFLOuMknIMnZidtl+lZ/C8SzEatbADmTGYk+FPtw7kEFj9h/W9d4bs+MajHnj5bUupIfQ2LmzpuAwYjBEESc70e9qYAANCxJ2x0z4YptOFhv+ZjkCBjy6Uxf7LZhhwfQ/r5VrbFpIT/iyFPxD5Rn06Vk2xpnxMxkTjb5xXpB2U0ZJPkQK7a7FSdnnrOfnTxixXKJ5+5wupQCJ32686Df7Gdl7ivq2IAO3yg+Vext9kqNifqR96dsdl2+b56ayD/3UyTQtxZ4B+xLzW1X3bArO4IBBM/PJrcfgwsOFKuQvvNQJhoGrTnPeGrlyFewfsNHEHWR0DtFHHZKKQQDI8aE4thjJI8FcYyfd2rqg5kiTMZJZRn9quOxrrD4WPgQY+Z28or6FaUjr6kUxavxuB6g/vS6aDqs+Zp7OXSfhAbxdNO4icyRI28qef2F4m+2r3Vof/uJIPSQJjpNfQ/4zlAHp9ori3ukz4T9M1jbHhOF/wCGfEx37tsdcO2PDFfROxLQsWEtG47aRuQxHkurvBegMxShDA/EfX/+f1rjqx5gGDmR+tYxp3uLt/zH/CP15Vb3akTpnyUD9P1rHWzc2ER4H7UO8LviT4f6mgA0L3DISYGPI9KlYd5jOVacfYVKNGsVu8Ms4PpqaPvVBwx5aD/jafqKbW0szBGJJyRHLJoZUEDYgnoBvsN5mqUaxS/bwZ0j0MT58qGnAKQcLPQMp+xxWg5EyFYQD3gT03z/AFmlycQQCcgtgD1E0aBsKns1c7qaSucAVPWenIgZrVe5DZ6bHY55b1a4fhLAGegzmcD9qFGMT3M9J+vyige5G5GOePMVutwTCQCM5IOP96U/gu7gqYnB7p85nbxooVmULKxt+n350a0gPwt6eHXx9KZKaQDkKTEH/wBJ3kDqaWZiCRj1ogOusQZrjLzqqssHcZ9MTUD9I8ppkhbKECuqoqMZzz8Kpr5D60XBCqbXcItkVdbXlQl686MgB8cUsoKh4TdliuOXqJrlpQdwo9N66vnNUL+B/fy61z+ludfq7eA/8Kh3QH5/SnbaCMDFZycSoO8GOYNO8PfDc/XlXQopdjklNvuFK0S0fOgPc9auGPLPz/oVQmNrnE0ZLIjb/WkrTmYEH1zTKPjAM9P2gxStDJhhZjbHyH1imVvXI3n0/oUsOKUGCYMbMYPoDuKssASAoJ3nr6Ug4Y3HB3UeBwPnBAoo4q4IEL5gK3l+GgB43j/MpH/UtROKBkldR2kic+BHptSsZDTcT1VfEmB6CqtfRYlW+Ugeo51VSIgqZP5WMjHnJro0NHxepJ+YmpjFbfGIxgMDkzMg8+RGY9KuwLHTJ9Apn7RQrvBAjw6Bvl3WBFA/+HpH5D1I0+ByBH2rGCOANmmN1MT9yaGOIg/GRPNgdOehmD9a6/DPMAAjYaiXX17uKI9xlERbgQDAZcxG/wDrWAGS6AILif7rD6DFcoC8eRg2yfIr+rmuUQWcXiBq5T05x0j61VroGSQD5Hfw8fAUQEQWBB2lSSFx/MRg7nNJ3+0gmmdDEiNyyDwlV7xPkNqsCyl+2bg0l3HeknEGPBgfkI8qqFiBqJPXSs+UqI8OtGuKQ2sMonGlQVEHOCWic8yvkaixuGaPA7dOv39K1mosOFVZ0ySTJxP9c65xFkaV58uRM9DpyR4+FGsukE6c5EENAAmMgbc8kTO1Kv2iGJAVio3uIhP+EN+EY5UvIeAFsnMSOUGAN4nOImqvq5pOe9hZx5VeFYgyZUdeh8O9IwJNDu2Vg6WliRyHPqTEbVtwdinvRsIcAkqJwCdxPT5bUnxC47ud52OfCP8AXauJxbYhie9GdJk+AB1NzpfieJXkPUE5+mKdISUgbPmII8P62qM0DP2IoBvZH9D6103DEwCOW4/SnUSbkWtv6fOutnb9jVFK+X1Hyrt1ee/jt9aK22Fe+5338CJE9DE/Wi2bhzM8tiIqmnAI/rzxQpM7CDyH++KGzGTao0GblG4wd4jz/wBaDfaN2PLAAj5Y+1UtMsDTM9D/AKmqEkc85HWoVTOpu1sNaWABLageYwc89qv7skqVyc7YkCdtJnlFV4a/iMwP6j+utXvWAwEDYyDjlyFXXByvkMgP4gI3kgz9V/WiKwIwY8c/p+1KsCR8R64AmfKf0FDN9lksRGBJBHrifvWAajuYkrrnYrv96MtwR3Q3jEH6Fg3rWfw7CMZB5gSCfLIrt7h0O4ZDyK4+kRQGRp2rpj4yP5W+4kT96Mi5+LwJhduhGPsaxQzqO5c1gH8sn13A9QKa4XtaTpud09dMqR6d75CkYyZospJAUMCDIIED5DI+XKmHLqsQHO8apPhggTWc3F3CB3AyA75ePHQ6Kwx0Jp3huKtssrAHMFo+akd2kY6IOKOddvSOUiCfFSGEVyzxtpzplgRybvLI5nSTRmYg4UMv8syP8uPtVDxAifeA9VuZIPk7z02NIMS3eAwzKATuhMHphhjNXa4RlTOY+MFc+GBXQEIyJOIChiflkR86BxJVBKpJ66wufECIPpQCFUN+IMDtOkEfSD96recN3dSM2cMpGP8ALHyNCe6CAAXH8pKkft8jVkQciDiPiOn5SQRJrAChIxoGP51/91Sg/wAIPyKfEIsfVTUpwCPFcUQO4hMwC7nV/lCwTy5DahcLpBlUYkyCWGZO8TMDfc0e0406j3Y/AWXTmdyRnlgHzqq9pquPdKqHAm4kHxgEnp18KuImXfjIWXZQNtTIBn/N3tuU1VuMyFRxJ5BXk/3TgVL3G4J0KoJ5AMZPgRjA6c6TLa593ZW2x7r3CGDHwARfqf8AWloNhbnGwNIyzcyQgHhLTJ3zRuH4ZtysxzBRifpQ2uwVCp8I7xGpVx47HrjarPxvIyNUwARy30mY57zWMMCMiGnn3ZQddUGPr6Vn9s310aLTai24jETlmacCYic0O4NBK2594R3nJLRO4UDult8jbNZdw2bGw1uDtkLz77OcMZ6H1opCykMm+LAggFgIkllWfAEd4Zzt+tZOqAIaWO/ID1IiftXFuhiTBdtzpICj+8Z0keAHrQ+HuDfcDyB9FxVEiLYdAZyOfI/vFdd55THr9qCWzIkDz/1+01a1gyvyyBRugcl/eAjEHwPKjSYztz/r9aWvpqyd/CJotm8VHe25HPymKD4CnuFW5ExnHI/6zUVzOw257jxzFLswnBPzq9u7/vNI1W6HUr2ewTQN8ef9fvVYORAI8/rzrmsxgH0k/pV7DT1HpmTygihuMqK2kg4IHh/QrRtEnIbHhH7bUouBjJ5xExV2FsbhR8v96KFfwM3FPIz4GPoMfeuLcG1xMHGoAfUCaBZcfhgDpvt0ycVGadwh6d3l0JmiAMeEVTqQkTzRifoBBovDm5nS2rzRfkdLAjlypdFndR6NH6Zov8OCY1j/ABrJ+YIIoBOPx0N/aW9LDn3wD80j60Zu0lOCzrP8hYD5LtVitxV+EMOoLfYyaX/+IgYe0rcvin6Ff1pQjFm6F71riEYDbUmkz0wVamOM7WKZu2gQY7yspM9MgEjwPzrOe1w9z/7ZQ+H+k/ajcFbu2x/Ykun/AJbnu+YGCPT1oNDJmpwvbyEjQ2ieTKQD/i0lQfWtC5cW4Ja0z9TauDHmFf8ArpWFxXC6497whnbUoQ/UKpP9ZrtrsvEW7txCPwn3v6uBHkam0NY3et2QCDcvWjvLooj1KEkVxg2nUGS+AJlSVI6ElJg+lFs3Lqj+0Z2A/LbZh/iGkMD/AIqA/CW70lCUeJBQNab1DCW9DQCRu1xEOCOWoP3vXaaGnGLMo6mfNZ8ipbVQH7L4tWxfFwH8N4sR5S2R6VUWnAPveEUrsWtd7zwCG+9GgWa4U/nb/Mf/AGn71KxRx3CjGm4PCDj5rNSm0sFl/dEtKskblzeEj/CBttWpb4cG3IdmPJguDjkwWY8qziEJwmq5vqZ8LHOJI2/KDtypmzd1PuzDf3h1KqjzYQfT6VVioj8MF7zMxMbDVJ5QTk+nhtXdZXLtoBHdUmZjaQonpz9a5f4y2rKrGSPhHdEk8woBP6UZTrGplWQZ3KwOrEfPf5Uo32ALxTCSRpBPxGAW6BAcsd/ChN3mLMHURENoJIHmxJPmIHSlr3EW1nURqmZCOwg7KG16T5zilu0+OQDv6VLkBbaf8xgo3Z2UACQBOdjFFIDYB+0TLLrKjYDUQQPHTz+dK8Vw7QCrd38OZnqxJJ6csUC5xiBju5nEkFRHmM8+lT+H94feO5YeOpt9hKGRVUqIOVkSyX/5mn0Oj/pAI5dJoVwGYCiNsAH15Zo/HXNPdVuUEQ6+k3MmlTd0jK77E584wI+dMibGHSANJjwIXPXG9dXiOp0+EH6TWatvMxPkKZt8SSIMEef7mg0MmPpbyAYI/r5VU2dIOYzyIj9qHw7zsduUCj3LjBQsCASY5Z8eWwxU7qVFHThZREJO48M6T9DVinQHzUq2T4bnyqqtBkL6gTRWdX33M7gEfLl5ihLnYMONxU4OGH+QzjnuKYsnvTP/AElZ+uPWlrvDlZKjHgTj51Ld5YB+Fuu4otLkVNrZj4cMR3ZMEgSp57xOau3F5gQvgwI6bGYPlSKcQWMmG9QPsJpjW35SZ5Tq/egMHCE/EqnxGCD1qy3YP4oPIifsaS94382Z2XSf1p2yhZcZ8MA+fLNExNK5+A+DAg/Ore5BGLat/d0n9q4rnmCPAgEfUR9a7ZtCfiSZ2a3pjyZTigE7YYDZXQ/ymP1Iol/jAw7zNI2ZpBHyw1Dvsyn4lI6Bs/8AUx+1McPdR5AYK384EHw1oJHypQiiXhtqUz+adJ9SxAqty2d/cgDmUdmUf5cVfi7TA5DA9UNt19CYI9aDbeMtJ5S6Wv8AuH71jA/4oAQjLEg6JAn0YqR6Gaat3laALboZO7EpPVWDEjy+tBuOhMOLf+IWwfmNJ+dd/hCFxZFxW5rp+hDkT6UDGmnEts6XY/MEuSPUDPqaGONZp93xAY/kZjbcH+64n5E0l/Fpbge54lOve2HXEz5QKZ4TimeQjK+fhuMQ+P5XSGHhmloazRs8fcH/ADBnElgYPmy6xGNyoqycdLEJK/3dLD0hpjxKis52KnKG0350fSvyER86HxSXd2Ny4o5lg6jwzqj1FajWbx4g82B8Tv8A9lSsJeLT8rDwF+B6D3wj5CpRo1noksgknUIGIVdOY3OBJ32xWd2pxfuiqCWZjhYB32kyv351KlV7it0hd71q2+m439qdwqEY/Lqk+Umap2tf7h0jQgEs5MnP5VznBGYipUrUCzFTtfP9lGpsEAEXCBzN1iT/AJY8Ku4a1aVmRFW4TpgklokHqSZxLmPCpUp6EbM25xC8lCxmNMDpuG1H0ijvxBKY0gA/EAQB4acknxia7UoiCaXwD8QM7wGWfWKbtW2YwE5SZYHAzO3Su1KIGcfhJ25jHL/ak2tAHvA+kVKlA0kNJdKnkRjamvWRuBkH9vrUqUklQ0HdoikDafpA/Wr3EJ5TpMT0Jn51KlTfJaPDB27ZmNvLG30qlwEc5nr/AF4VKlFMDQMvJghSfXf5U2toRIA+uI9a5UphSrgZkePOMetBN0KYkjxyY/cedSpQYRlHOdnHMamUxVv4do1KCR+VmEj1zXKlAwawXiPeOngQp+q7/Sjjh7hHx6+cwv2df1qVKAwTh2nuOTPxAwOXSDPpMVdOF7upGBUnTzBnpkf11qVKAxxLeruAKx/8twPUqwkA+cUrd4a2ASUa3mNSMBnoQJmpUrUAF74qIP8AbJ/MzKw8iBFKvxNjZveIfMOAeUAj9alSiK2Nvx2ADdcH8Mkx6iGFVXifckM9pHGxdP7N4P8AdifUVKlajWOW+0OGYTr4gTy1THrNSpUp6F1H/9k="/>
          <p:cNvSpPr>
            <a:spLocks noChangeAspect="1" noChangeArrowheads="1"/>
          </p:cNvSpPr>
          <p:nvPr/>
        </p:nvSpPr>
        <p:spPr bwMode="auto">
          <a:xfrm>
            <a:off x="138058" y="-977972"/>
            <a:ext cx="2619375" cy="1743076"/>
          </a:xfrm>
          <a:prstGeom prst="rect">
            <a:avLst/>
          </a:prstGeom>
          <a:noFill/>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8144" y="44624"/>
            <a:ext cx="3310288" cy="247952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0">
            <a:extLst>
              <a:ext uri="{BEBA8EAE-BF5A-486C-A8C5-ECC9F3942E4B}">
                <a14:imgProps xmlns:a14="http://schemas.microsoft.com/office/drawing/2010/main">
                  <a14:imgLayer r:embed="rId11">
                    <a14:imgEffect>
                      <a14:brightnessContrast contrast="-4000"/>
                    </a14:imgEffect>
                  </a14:imgLayer>
                </a14:imgProps>
              </a:ext>
              <a:ext uri="{28A0092B-C50C-407E-A947-70E740481C1C}">
                <a14:useLocalDpi xmlns:a14="http://schemas.microsoft.com/office/drawing/2010/main" val="0"/>
              </a:ext>
            </a:extLst>
          </a:blip>
          <a:srcRect/>
          <a:stretch>
            <a:fillRect/>
          </a:stretch>
        </p:blipFill>
        <p:spPr bwMode="auto">
          <a:xfrm>
            <a:off x="5724128" y="1998513"/>
            <a:ext cx="3832462" cy="2870647"/>
          </a:xfrm>
          <a:prstGeom prst="rect">
            <a:avLst/>
          </a:prstGeom>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1" name="Picture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15029" y="1521012"/>
            <a:ext cx="2643397" cy="1979996"/>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5" name="Picture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93680" y="-530481"/>
            <a:ext cx="2690482" cy="2015265"/>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7" name="Picture 2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0485" y="-459432"/>
            <a:ext cx="4191000" cy="2762250"/>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56929" y="30163"/>
            <a:ext cx="3243263" cy="679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35511" y="222250"/>
            <a:ext cx="5468937" cy="641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16 Rectángulo"/>
          <p:cNvSpPr/>
          <p:nvPr/>
        </p:nvSpPr>
        <p:spPr>
          <a:xfrm>
            <a:off x="5940152" y="6237312"/>
            <a:ext cx="2514984" cy="553998"/>
          </a:xfrm>
          <a:prstGeom prst="rect">
            <a:avLst/>
          </a:prstGeom>
          <a:ln>
            <a:noFill/>
          </a:ln>
        </p:spPr>
        <p:txBody>
          <a:bodyPr wrap="none">
            <a:spAutoFit/>
          </a:bodyPr>
          <a:lstStyle/>
          <a:p>
            <a:endParaRPr lang="es-AR" dirty="0"/>
          </a:p>
          <a:p>
            <a:r>
              <a:rPr lang="es-AR" sz="1200" dirty="0" smtClean="0"/>
              <a:t>www.redfederaldecontrataciones.net</a:t>
            </a:r>
          </a:p>
        </p:txBody>
      </p:sp>
    </p:spTree>
    <p:extLst>
      <p:ext uri="{BB962C8B-B14F-4D97-AF65-F5344CB8AC3E}">
        <p14:creationId xmlns:p14="http://schemas.microsoft.com/office/powerpoint/2010/main" val="1458801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1" name="Picture 11"/>
          <p:cNvPicPr>
            <a:picLocks noChangeAspect="1" noChangeArrowheads="1"/>
          </p:cNvPicPr>
          <p:nvPr/>
        </p:nvPicPr>
        <p:blipFill rotWithShape="1">
          <a:blip r:embed="rId2">
            <a:extLst>
              <a:ext uri="{28A0092B-C50C-407E-A947-70E740481C1C}">
                <a14:useLocalDpi xmlns:a14="http://schemas.microsoft.com/office/drawing/2010/main" val="0"/>
              </a:ext>
            </a:extLst>
          </a:blip>
          <a:srcRect r="9380" b="11551"/>
          <a:stretch/>
        </p:blipFill>
        <p:spPr bwMode="auto">
          <a:xfrm>
            <a:off x="-252535" y="-221990"/>
            <a:ext cx="9396535" cy="7079990"/>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0"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l="16213"/>
          <a:stretch/>
        </p:blipFill>
        <p:spPr bwMode="auto">
          <a:xfrm>
            <a:off x="-113534" y="4761959"/>
            <a:ext cx="2936035" cy="2224282"/>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16360"/>
          <a:stretch/>
        </p:blipFill>
        <p:spPr bwMode="auto">
          <a:xfrm>
            <a:off x="-1" y="1220681"/>
            <a:ext cx="2479575" cy="222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688" y="4705635"/>
            <a:ext cx="4036184"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descr="C:\Users\krivas\Desktop\Red Federal de Contrataciones Gubernamentales\RICG\fondo\Sin título.bmp"/>
          <p:cNvPicPr>
            <a:picLocks noChangeAspect="1" noChangeArrowheads="1"/>
          </p:cNvPicPr>
          <p:nvPr/>
        </p:nvPicPr>
        <p:blipFill>
          <a:blip r:embed="rId6">
            <a:clrChange>
              <a:clrFrom>
                <a:srgbClr val="3F48CC"/>
              </a:clrFrom>
              <a:clrTo>
                <a:srgbClr val="3F48CC">
                  <a:alpha val="0"/>
                </a:srgbClr>
              </a:clrTo>
            </a:clrChange>
            <a:extLst>
              <a:ext uri="{28A0092B-C50C-407E-A947-70E740481C1C}">
                <a14:useLocalDpi xmlns:a14="http://schemas.microsoft.com/office/drawing/2010/main" val="0"/>
              </a:ext>
            </a:extLst>
          </a:blip>
          <a:srcRect/>
          <a:stretch>
            <a:fillRect/>
          </a:stretch>
        </p:blipFill>
        <p:spPr bwMode="auto">
          <a:xfrm>
            <a:off x="1475656" y="188640"/>
            <a:ext cx="3240360" cy="679760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4 Grupo"/>
          <p:cNvGrpSpPr/>
          <p:nvPr/>
        </p:nvGrpSpPr>
        <p:grpSpPr>
          <a:xfrm>
            <a:off x="6228183" y="5085184"/>
            <a:ext cx="2592289" cy="920573"/>
            <a:chOff x="6466363" y="5301208"/>
            <a:chExt cx="2858165" cy="1043808"/>
          </a:xfrm>
        </p:grpSpPr>
        <p:pic>
          <p:nvPicPr>
            <p:cNvPr id="1029" name="Picture 5" descr="C:\Users\krivas\Desktop\Imagen1.bmp"/>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66363" y="5310849"/>
              <a:ext cx="2211314" cy="1034167"/>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7318891" y="5301208"/>
              <a:ext cx="2005637" cy="954107"/>
            </a:xfrm>
            <a:prstGeom prst="rect">
              <a:avLst/>
            </a:prstGeom>
            <a:noFill/>
          </p:spPr>
          <p:txBody>
            <a:bodyPr wrap="square" rtlCol="0">
              <a:spAutoFit/>
            </a:bodyPr>
            <a:lstStyle/>
            <a:p>
              <a:r>
                <a:rPr lang="es-AR" sz="1200" dirty="0" smtClean="0">
                  <a:latin typeface="+mj-lt"/>
                </a:rPr>
                <a:t>RED</a:t>
              </a:r>
            </a:p>
            <a:p>
              <a:r>
                <a:rPr lang="es-AR" sz="1200" dirty="0" smtClean="0">
                  <a:latin typeface="+mj-lt"/>
                </a:rPr>
                <a:t>FEDERAL</a:t>
              </a:r>
            </a:p>
            <a:p>
              <a:r>
                <a:rPr lang="es-AR" sz="1200" dirty="0" smtClean="0">
                  <a:latin typeface="+mj-lt"/>
                </a:rPr>
                <a:t>DE CONTRATACIONES</a:t>
              </a:r>
            </a:p>
            <a:p>
              <a:r>
                <a:rPr lang="es-AR" sz="1200" dirty="0" smtClean="0">
                  <a:latin typeface="+mj-lt"/>
                </a:rPr>
                <a:t>GUBERNAMENTALES</a:t>
              </a:r>
              <a:endParaRPr lang="es-AR" sz="1200" dirty="0">
                <a:latin typeface="+mj-lt"/>
              </a:endParaRPr>
            </a:p>
          </p:txBody>
        </p:sp>
      </p:grpSp>
      <p:grpSp>
        <p:nvGrpSpPr>
          <p:cNvPr id="7" name="6 Grupo"/>
          <p:cNvGrpSpPr/>
          <p:nvPr/>
        </p:nvGrpSpPr>
        <p:grpSpPr>
          <a:xfrm>
            <a:off x="1547664" y="332656"/>
            <a:ext cx="3366750" cy="6326251"/>
            <a:chOff x="3064025" y="332656"/>
            <a:chExt cx="3366750" cy="6326251"/>
          </a:xfrm>
        </p:grpSpPr>
        <p:sp>
          <p:nvSpPr>
            <p:cNvPr id="11" name="10 CuadroTexto"/>
            <p:cNvSpPr txBox="1"/>
            <p:nvPr/>
          </p:nvSpPr>
          <p:spPr>
            <a:xfrm>
              <a:off x="3635897" y="332656"/>
              <a:ext cx="576064" cy="261610"/>
            </a:xfrm>
            <a:prstGeom prst="rect">
              <a:avLst/>
            </a:prstGeom>
            <a:noFill/>
          </p:spPr>
          <p:txBody>
            <a:bodyPr wrap="square" rtlCol="0">
              <a:spAutoFit/>
            </a:bodyPr>
            <a:lstStyle/>
            <a:p>
              <a:r>
                <a:rPr lang="es-AR" sz="1100" b="1" dirty="0" smtClean="0"/>
                <a:t>Jujuy</a:t>
              </a:r>
              <a:endParaRPr lang="es-AR" sz="1100" b="1" dirty="0"/>
            </a:p>
          </p:txBody>
        </p:sp>
        <p:sp>
          <p:nvSpPr>
            <p:cNvPr id="12" name="11 CuadroTexto"/>
            <p:cNvSpPr txBox="1"/>
            <p:nvPr/>
          </p:nvSpPr>
          <p:spPr>
            <a:xfrm>
              <a:off x="3995936" y="764704"/>
              <a:ext cx="504056" cy="261610"/>
            </a:xfrm>
            <a:prstGeom prst="rect">
              <a:avLst/>
            </a:prstGeom>
            <a:noFill/>
          </p:spPr>
          <p:txBody>
            <a:bodyPr wrap="square" rtlCol="0">
              <a:spAutoFit/>
            </a:bodyPr>
            <a:lstStyle/>
            <a:p>
              <a:r>
                <a:rPr lang="es-AR" sz="1100" b="1" dirty="0" smtClean="0"/>
                <a:t>Salta</a:t>
              </a:r>
              <a:endParaRPr lang="es-AR" sz="1100" b="1" dirty="0"/>
            </a:p>
          </p:txBody>
        </p:sp>
        <p:sp>
          <p:nvSpPr>
            <p:cNvPr id="13" name="12 CuadroTexto"/>
            <p:cNvSpPr txBox="1"/>
            <p:nvPr/>
          </p:nvSpPr>
          <p:spPr>
            <a:xfrm>
              <a:off x="3635897" y="1052736"/>
              <a:ext cx="864096" cy="261610"/>
            </a:xfrm>
            <a:prstGeom prst="rect">
              <a:avLst/>
            </a:prstGeom>
            <a:noFill/>
          </p:spPr>
          <p:txBody>
            <a:bodyPr wrap="square" rtlCol="0">
              <a:spAutoFit/>
            </a:bodyPr>
            <a:lstStyle/>
            <a:p>
              <a:r>
                <a:rPr lang="es-AR" sz="1100" b="1" dirty="0" smtClean="0"/>
                <a:t>Tucumán</a:t>
              </a:r>
              <a:endParaRPr lang="es-AR" sz="1100" b="1" dirty="0"/>
            </a:p>
          </p:txBody>
        </p:sp>
        <p:sp>
          <p:nvSpPr>
            <p:cNvPr id="14" name="13 CuadroTexto"/>
            <p:cNvSpPr txBox="1"/>
            <p:nvPr/>
          </p:nvSpPr>
          <p:spPr>
            <a:xfrm>
              <a:off x="3374388" y="1537918"/>
              <a:ext cx="728464" cy="261610"/>
            </a:xfrm>
            <a:prstGeom prst="rect">
              <a:avLst/>
            </a:prstGeom>
            <a:noFill/>
          </p:spPr>
          <p:txBody>
            <a:bodyPr wrap="square" rtlCol="0">
              <a:spAutoFit/>
            </a:bodyPr>
            <a:lstStyle/>
            <a:p>
              <a:r>
                <a:rPr lang="es-AR" sz="1100" b="1" dirty="0" smtClean="0"/>
                <a:t>La Rioja</a:t>
              </a:r>
              <a:endParaRPr lang="es-AR" sz="1100" b="1" dirty="0"/>
            </a:p>
          </p:txBody>
        </p:sp>
        <p:sp>
          <p:nvSpPr>
            <p:cNvPr id="15" name="14 CuadroTexto"/>
            <p:cNvSpPr txBox="1"/>
            <p:nvPr/>
          </p:nvSpPr>
          <p:spPr>
            <a:xfrm>
              <a:off x="3621410" y="3068960"/>
              <a:ext cx="859904" cy="276999"/>
            </a:xfrm>
            <a:prstGeom prst="rect">
              <a:avLst/>
            </a:prstGeom>
            <a:noFill/>
          </p:spPr>
          <p:txBody>
            <a:bodyPr wrap="square" rtlCol="0">
              <a:spAutoFit/>
            </a:bodyPr>
            <a:lstStyle/>
            <a:p>
              <a:r>
                <a:rPr lang="es-AR" sz="1200" b="1" dirty="0" smtClean="0"/>
                <a:t>La </a:t>
              </a:r>
              <a:r>
                <a:rPr lang="es-AR" sz="1100" b="1" dirty="0" smtClean="0"/>
                <a:t>Pampa</a:t>
              </a:r>
              <a:endParaRPr lang="es-AR" sz="1100" b="1" dirty="0"/>
            </a:p>
          </p:txBody>
        </p:sp>
        <p:sp>
          <p:nvSpPr>
            <p:cNvPr id="16" name="15 CuadroTexto"/>
            <p:cNvSpPr txBox="1"/>
            <p:nvPr/>
          </p:nvSpPr>
          <p:spPr>
            <a:xfrm>
              <a:off x="3064025" y="3279467"/>
              <a:ext cx="859904" cy="261610"/>
            </a:xfrm>
            <a:prstGeom prst="rect">
              <a:avLst/>
            </a:prstGeom>
            <a:noFill/>
          </p:spPr>
          <p:txBody>
            <a:bodyPr wrap="square" rtlCol="0">
              <a:spAutoFit/>
            </a:bodyPr>
            <a:lstStyle/>
            <a:p>
              <a:r>
                <a:rPr lang="es-AR" sz="1100" b="1" dirty="0" smtClean="0"/>
                <a:t>Neuquén</a:t>
              </a:r>
              <a:endParaRPr lang="es-AR" sz="1100" b="1" dirty="0"/>
            </a:p>
          </p:txBody>
        </p:sp>
        <p:sp>
          <p:nvSpPr>
            <p:cNvPr id="17" name="16 CuadroTexto"/>
            <p:cNvSpPr txBox="1"/>
            <p:nvPr/>
          </p:nvSpPr>
          <p:spPr>
            <a:xfrm>
              <a:off x="3280048" y="4365104"/>
              <a:ext cx="859904" cy="261610"/>
            </a:xfrm>
            <a:prstGeom prst="rect">
              <a:avLst/>
            </a:prstGeom>
            <a:noFill/>
          </p:spPr>
          <p:txBody>
            <a:bodyPr wrap="square" rtlCol="0">
              <a:spAutoFit/>
            </a:bodyPr>
            <a:lstStyle/>
            <a:p>
              <a:r>
                <a:rPr lang="es-AR" sz="1100" b="1" dirty="0" smtClean="0"/>
                <a:t>Chubut</a:t>
              </a:r>
              <a:endParaRPr lang="es-AR" sz="1100" b="1" dirty="0"/>
            </a:p>
          </p:txBody>
        </p:sp>
        <p:sp>
          <p:nvSpPr>
            <p:cNvPr id="18" name="17 CuadroTexto"/>
            <p:cNvSpPr txBox="1"/>
            <p:nvPr/>
          </p:nvSpPr>
          <p:spPr>
            <a:xfrm>
              <a:off x="3424064" y="3717032"/>
              <a:ext cx="859904" cy="261610"/>
            </a:xfrm>
            <a:prstGeom prst="rect">
              <a:avLst/>
            </a:prstGeom>
            <a:noFill/>
          </p:spPr>
          <p:txBody>
            <a:bodyPr wrap="square" rtlCol="0">
              <a:spAutoFit/>
            </a:bodyPr>
            <a:lstStyle/>
            <a:p>
              <a:r>
                <a:rPr lang="es-AR" sz="1100" b="1" dirty="0" smtClean="0"/>
                <a:t>Río Negro</a:t>
              </a:r>
              <a:endParaRPr lang="es-AR" sz="1100" b="1" dirty="0"/>
            </a:p>
          </p:txBody>
        </p:sp>
        <p:sp>
          <p:nvSpPr>
            <p:cNvPr id="19" name="18 CuadroTexto"/>
            <p:cNvSpPr txBox="1"/>
            <p:nvPr/>
          </p:nvSpPr>
          <p:spPr>
            <a:xfrm>
              <a:off x="3280048" y="2708920"/>
              <a:ext cx="859904" cy="261610"/>
            </a:xfrm>
            <a:prstGeom prst="rect">
              <a:avLst/>
            </a:prstGeom>
            <a:noFill/>
          </p:spPr>
          <p:txBody>
            <a:bodyPr wrap="square" rtlCol="0">
              <a:spAutoFit/>
            </a:bodyPr>
            <a:lstStyle/>
            <a:p>
              <a:r>
                <a:rPr lang="es-AR" sz="1100" b="1" dirty="0" smtClean="0"/>
                <a:t>Mendoza</a:t>
              </a:r>
              <a:endParaRPr lang="es-AR" sz="1100" b="1" dirty="0"/>
            </a:p>
          </p:txBody>
        </p:sp>
        <p:sp>
          <p:nvSpPr>
            <p:cNvPr id="20" name="19 CuadroTexto"/>
            <p:cNvSpPr txBox="1"/>
            <p:nvPr/>
          </p:nvSpPr>
          <p:spPr>
            <a:xfrm>
              <a:off x="3280048" y="5155339"/>
              <a:ext cx="859904" cy="261610"/>
            </a:xfrm>
            <a:prstGeom prst="rect">
              <a:avLst/>
            </a:prstGeom>
            <a:noFill/>
          </p:spPr>
          <p:txBody>
            <a:bodyPr wrap="square" rtlCol="0">
              <a:spAutoFit/>
            </a:bodyPr>
            <a:lstStyle/>
            <a:p>
              <a:r>
                <a:rPr lang="es-AR" sz="1100" b="1" dirty="0" smtClean="0"/>
                <a:t>Santa Cruz</a:t>
              </a:r>
              <a:endParaRPr lang="es-AR" sz="1100" b="1" dirty="0"/>
            </a:p>
          </p:txBody>
        </p:sp>
        <p:sp>
          <p:nvSpPr>
            <p:cNvPr id="21" name="20 CuadroTexto"/>
            <p:cNvSpPr txBox="1"/>
            <p:nvPr/>
          </p:nvSpPr>
          <p:spPr>
            <a:xfrm>
              <a:off x="5570871" y="1087725"/>
              <a:ext cx="859904" cy="261610"/>
            </a:xfrm>
            <a:prstGeom prst="rect">
              <a:avLst/>
            </a:prstGeom>
            <a:noFill/>
          </p:spPr>
          <p:txBody>
            <a:bodyPr wrap="square" rtlCol="0">
              <a:spAutoFit/>
            </a:bodyPr>
            <a:lstStyle/>
            <a:p>
              <a:r>
                <a:rPr lang="es-AR" sz="1100" b="1" dirty="0" smtClean="0"/>
                <a:t>Misiones</a:t>
              </a:r>
              <a:endParaRPr lang="es-AR" sz="1100" b="1" dirty="0"/>
            </a:p>
          </p:txBody>
        </p:sp>
        <p:sp>
          <p:nvSpPr>
            <p:cNvPr id="22" name="21 CuadroTexto"/>
            <p:cNvSpPr txBox="1"/>
            <p:nvPr/>
          </p:nvSpPr>
          <p:spPr>
            <a:xfrm rot="19444603">
              <a:off x="5008240" y="1496135"/>
              <a:ext cx="859904" cy="261610"/>
            </a:xfrm>
            <a:prstGeom prst="rect">
              <a:avLst/>
            </a:prstGeom>
            <a:noFill/>
          </p:spPr>
          <p:txBody>
            <a:bodyPr wrap="square" rtlCol="0">
              <a:spAutoFit/>
            </a:bodyPr>
            <a:lstStyle/>
            <a:p>
              <a:r>
                <a:rPr lang="es-AR" sz="1100" b="1" dirty="0" smtClean="0"/>
                <a:t>Corrientes</a:t>
              </a:r>
              <a:endParaRPr lang="es-AR" sz="1100" b="1" dirty="0"/>
            </a:p>
          </p:txBody>
        </p:sp>
        <p:sp>
          <p:nvSpPr>
            <p:cNvPr id="23" name="22 CuadroTexto"/>
            <p:cNvSpPr txBox="1"/>
            <p:nvPr/>
          </p:nvSpPr>
          <p:spPr>
            <a:xfrm>
              <a:off x="4792216" y="2101081"/>
              <a:ext cx="859904" cy="261610"/>
            </a:xfrm>
            <a:prstGeom prst="rect">
              <a:avLst/>
            </a:prstGeom>
            <a:noFill/>
          </p:spPr>
          <p:txBody>
            <a:bodyPr wrap="square" rtlCol="0">
              <a:spAutoFit/>
            </a:bodyPr>
            <a:lstStyle/>
            <a:p>
              <a:r>
                <a:rPr lang="es-AR" sz="1100" b="1" dirty="0" smtClean="0"/>
                <a:t>Entre Ríos</a:t>
              </a:r>
              <a:endParaRPr lang="es-AR" sz="1100" b="1" dirty="0"/>
            </a:p>
          </p:txBody>
        </p:sp>
        <p:sp>
          <p:nvSpPr>
            <p:cNvPr id="24" name="23 CuadroTexto"/>
            <p:cNvSpPr txBox="1"/>
            <p:nvPr/>
          </p:nvSpPr>
          <p:spPr>
            <a:xfrm>
              <a:off x="3136032" y="1916832"/>
              <a:ext cx="859904" cy="261610"/>
            </a:xfrm>
            <a:prstGeom prst="rect">
              <a:avLst/>
            </a:prstGeom>
            <a:noFill/>
          </p:spPr>
          <p:txBody>
            <a:bodyPr wrap="square" rtlCol="0">
              <a:spAutoFit/>
            </a:bodyPr>
            <a:lstStyle/>
            <a:p>
              <a:r>
                <a:rPr lang="es-AR" sz="1100" b="1" dirty="0" smtClean="0"/>
                <a:t>San Juan</a:t>
              </a:r>
              <a:endParaRPr lang="es-AR" sz="1100" b="1" dirty="0"/>
            </a:p>
          </p:txBody>
        </p:sp>
        <p:sp>
          <p:nvSpPr>
            <p:cNvPr id="25" name="24 CuadroTexto"/>
            <p:cNvSpPr txBox="1"/>
            <p:nvPr/>
          </p:nvSpPr>
          <p:spPr>
            <a:xfrm>
              <a:off x="3779912" y="2248760"/>
              <a:ext cx="504056" cy="430887"/>
            </a:xfrm>
            <a:prstGeom prst="rect">
              <a:avLst/>
            </a:prstGeom>
            <a:noFill/>
          </p:spPr>
          <p:txBody>
            <a:bodyPr wrap="square" rtlCol="0">
              <a:spAutoFit/>
            </a:bodyPr>
            <a:lstStyle/>
            <a:p>
              <a:r>
                <a:rPr lang="es-AR" sz="1100" b="1" dirty="0" smtClean="0"/>
                <a:t>San </a:t>
              </a:r>
            </a:p>
            <a:p>
              <a:r>
                <a:rPr lang="es-AR" sz="1100" b="1" dirty="0" smtClean="0"/>
                <a:t>Luis</a:t>
              </a:r>
              <a:endParaRPr lang="es-AR" sz="1100" b="1" dirty="0"/>
            </a:p>
          </p:txBody>
        </p:sp>
        <p:sp>
          <p:nvSpPr>
            <p:cNvPr id="26" name="25 CuadroTexto"/>
            <p:cNvSpPr txBox="1"/>
            <p:nvPr/>
          </p:nvSpPr>
          <p:spPr>
            <a:xfrm>
              <a:off x="4531409" y="1718006"/>
              <a:ext cx="576064" cy="430887"/>
            </a:xfrm>
            <a:prstGeom prst="rect">
              <a:avLst/>
            </a:prstGeom>
            <a:noFill/>
          </p:spPr>
          <p:txBody>
            <a:bodyPr wrap="square" rtlCol="0">
              <a:spAutoFit/>
            </a:bodyPr>
            <a:lstStyle/>
            <a:p>
              <a:pPr algn="ctr"/>
              <a:r>
                <a:rPr lang="es-AR" sz="1100" b="1" dirty="0" smtClean="0"/>
                <a:t>Santa</a:t>
              </a:r>
            </a:p>
            <a:p>
              <a:pPr algn="ctr"/>
              <a:r>
                <a:rPr lang="es-AR" sz="1100" b="1" dirty="0" smtClean="0"/>
                <a:t> Fe</a:t>
              </a:r>
              <a:endParaRPr lang="es-AR" sz="1100" b="1" dirty="0"/>
            </a:p>
          </p:txBody>
        </p:sp>
        <p:sp>
          <p:nvSpPr>
            <p:cNvPr id="27" name="26 CuadroTexto"/>
            <p:cNvSpPr txBox="1"/>
            <p:nvPr/>
          </p:nvSpPr>
          <p:spPr>
            <a:xfrm rot="1890976">
              <a:off x="4648200" y="795131"/>
              <a:ext cx="859904" cy="261610"/>
            </a:xfrm>
            <a:prstGeom prst="rect">
              <a:avLst/>
            </a:prstGeom>
            <a:noFill/>
          </p:spPr>
          <p:txBody>
            <a:bodyPr wrap="square" rtlCol="0">
              <a:spAutoFit/>
            </a:bodyPr>
            <a:lstStyle/>
            <a:p>
              <a:r>
                <a:rPr lang="es-AR" sz="1100" b="1" dirty="0" smtClean="0"/>
                <a:t>Formosa</a:t>
              </a:r>
              <a:endParaRPr lang="es-AR" sz="1100" b="1" dirty="0"/>
            </a:p>
          </p:txBody>
        </p:sp>
        <p:sp>
          <p:nvSpPr>
            <p:cNvPr id="28" name="27 CuadroTexto"/>
            <p:cNvSpPr txBox="1"/>
            <p:nvPr/>
          </p:nvSpPr>
          <p:spPr>
            <a:xfrm>
              <a:off x="4111284" y="6228020"/>
              <a:ext cx="1361864" cy="430887"/>
            </a:xfrm>
            <a:prstGeom prst="rect">
              <a:avLst/>
            </a:prstGeom>
            <a:noFill/>
          </p:spPr>
          <p:txBody>
            <a:bodyPr wrap="square" rtlCol="0">
              <a:spAutoFit/>
            </a:bodyPr>
            <a:lstStyle/>
            <a:p>
              <a:r>
                <a:rPr lang="es-AR" sz="1100" b="1" dirty="0" smtClean="0"/>
                <a:t>Tierra del Fuego, Antártida e I.A.S</a:t>
              </a:r>
              <a:endParaRPr lang="es-AR" sz="1100" b="1" dirty="0"/>
            </a:p>
          </p:txBody>
        </p:sp>
        <p:sp>
          <p:nvSpPr>
            <p:cNvPr id="29" name="28 CuadroTexto"/>
            <p:cNvSpPr txBox="1"/>
            <p:nvPr/>
          </p:nvSpPr>
          <p:spPr>
            <a:xfrm>
              <a:off x="3959537" y="1961111"/>
              <a:ext cx="859904" cy="261610"/>
            </a:xfrm>
            <a:prstGeom prst="rect">
              <a:avLst/>
            </a:prstGeom>
            <a:noFill/>
          </p:spPr>
          <p:txBody>
            <a:bodyPr wrap="square" rtlCol="0">
              <a:spAutoFit/>
            </a:bodyPr>
            <a:lstStyle/>
            <a:p>
              <a:r>
                <a:rPr lang="es-AR" sz="1100" b="1" dirty="0" smtClean="0"/>
                <a:t>Córdoba</a:t>
              </a:r>
              <a:endParaRPr lang="es-AR" sz="1100" b="1" dirty="0"/>
            </a:p>
          </p:txBody>
        </p:sp>
        <p:sp>
          <p:nvSpPr>
            <p:cNvPr id="30" name="29 CuadroTexto"/>
            <p:cNvSpPr txBox="1"/>
            <p:nvPr/>
          </p:nvSpPr>
          <p:spPr>
            <a:xfrm>
              <a:off x="4432176" y="3002468"/>
              <a:ext cx="1075928" cy="276999"/>
            </a:xfrm>
            <a:prstGeom prst="rect">
              <a:avLst/>
            </a:prstGeom>
            <a:noFill/>
          </p:spPr>
          <p:txBody>
            <a:bodyPr wrap="square" rtlCol="0">
              <a:spAutoFit/>
            </a:bodyPr>
            <a:lstStyle/>
            <a:p>
              <a:r>
                <a:rPr lang="es-AR" sz="1100" b="1" dirty="0" smtClean="0"/>
                <a:t>Buenos</a:t>
              </a:r>
              <a:r>
                <a:rPr lang="es-AR" sz="1200" b="1" dirty="0" smtClean="0"/>
                <a:t> </a:t>
              </a:r>
              <a:r>
                <a:rPr lang="es-AR" sz="1100" b="1" dirty="0" smtClean="0"/>
                <a:t>Aires</a:t>
              </a:r>
              <a:endParaRPr lang="es-AR" sz="1100" b="1" dirty="0"/>
            </a:p>
          </p:txBody>
        </p:sp>
        <p:sp>
          <p:nvSpPr>
            <p:cNvPr id="31" name="30 CuadroTexto"/>
            <p:cNvSpPr txBox="1"/>
            <p:nvPr/>
          </p:nvSpPr>
          <p:spPr>
            <a:xfrm>
              <a:off x="4900228" y="2570420"/>
              <a:ext cx="1372344" cy="430887"/>
            </a:xfrm>
            <a:prstGeom prst="rect">
              <a:avLst/>
            </a:prstGeom>
            <a:noFill/>
          </p:spPr>
          <p:txBody>
            <a:bodyPr wrap="square" rtlCol="0">
              <a:spAutoFit/>
            </a:bodyPr>
            <a:lstStyle/>
            <a:p>
              <a:r>
                <a:rPr lang="es-AR" sz="1100" b="1" dirty="0" smtClean="0"/>
                <a:t>Ciudad Autónoma de Buenos Aires</a:t>
              </a:r>
              <a:endParaRPr lang="es-AR" sz="1100" b="1" dirty="0"/>
            </a:p>
          </p:txBody>
        </p:sp>
        <p:sp>
          <p:nvSpPr>
            <p:cNvPr id="32" name="31 CuadroTexto"/>
            <p:cNvSpPr txBox="1"/>
            <p:nvPr/>
          </p:nvSpPr>
          <p:spPr>
            <a:xfrm>
              <a:off x="4639816" y="1067253"/>
              <a:ext cx="652264" cy="261610"/>
            </a:xfrm>
            <a:prstGeom prst="rect">
              <a:avLst/>
            </a:prstGeom>
            <a:noFill/>
          </p:spPr>
          <p:txBody>
            <a:bodyPr wrap="square" rtlCol="0">
              <a:spAutoFit/>
            </a:bodyPr>
            <a:lstStyle/>
            <a:p>
              <a:r>
                <a:rPr lang="es-AR" sz="1100" b="1" dirty="0" smtClean="0"/>
                <a:t>Chaco</a:t>
              </a:r>
              <a:endParaRPr lang="es-AR" sz="1100" b="1" dirty="0"/>
            </a:p>
          </p:txBody>
        </p:sp>
        <p:sp>
          <p:nvSpPr>
            <p:cNvPr id="33" name="32 CuadroTexto"/>
            <p:cNvSpPr txBox="1"/>
            <p:nvPr/>
          </p:nvSpPr>
          <p:spPr>
            <a:xfrm>
              <a:off x="4072136" y="1196752"/>
              <a:ext cx="859904" cy="430887"/>
            </a:xfrm>
            <a:prstGeom prst="rect">
              <a:avLst/>
            </a:prstGeom>
            <a:noFill/>
          </p:spPr>
          <p:txBody>
            <a:bodyPr wrap="square" rtlCol="0">
              <a:spAutoFit/>
            </a:bodyPr>
            <a:lstStyle/>
            <a:p>
              <a:r>
                <a:rPr lang="es-AR" sz="1100" b="1" dirty="0" smtClean="0"/>
                <a:t>Santiago del Estero</a:t>
              </a:r>
              <a:endParaRPr lang="es-AR" sz="1100" b="1" dirty="0"/>
            </a:p>
          </p:txBody>
        </p:sp>
        <p:sp>
          <p:nvSpPr>
            <p:cNvPr id="34" name="33 CuadroTexto"/>
            <p:cNvSpPr txBox="1"/>
            <p:nvPr/>
          </p:nvSpPr>
          <p:spPr>
            <a:xfrm>
              <a:off x="3352056" y="1207785"/>
              <a:ext cx="859904" cy="261610"/>
            </a:xfrm>
            <a:prstGeom prst="rect">
              <a:avLst/>
            </a:prstGeom>
            <a:noFill/>
          </p:spPr>
          <p:txBody>
            <a:bodyPr wrap="square" rtlCol="0">
              <a:spAutoFit/>
            </a:bodyPr>
            <a:lstStyle/>
            <a:p>
              <a:r>
                <a:rPr lang="es-AR" sz="1100" b="1" dirty="0" smtClean="0"/>
                <a:t>Catamarca</a:t>
              </a:r>
              <a:endParaRPr lang="es-AR" sz="1100" b="1" dirty="0"/>
            </a:p>
          </p:txBody>
        </p:sp>
      </p:grpSp>
      <p:sp>
        <p:nvSpPr>
          <p:cNvPr id="35" name="34 Rectángulo"/>
          <p:cNvSpPr/>
          <p:nvPr/>
        </p:nvSpPr>
        <p:spPr>
          <a:xfrm>
            <a:off x="6394161" y="5949280"/>
            <a:ext cx="2514984" cy="553998"/>
          </a:xfrm>
          <a:prstGeom prst="rect">
            <a:avLst/>
          </a:prstGeom>
        </p:spPr>
        <p:txBody>
          <a:bodyPr wrap="none">
            <a:spAutoFit/>
          </a:bodyPr>
          <a:lstStyle/>
          <a:p>
            <a:pPr algn="ctr"/>
            <a:r>
              <a:rPr lang="es-AR" dirty="0" smtClean="0"/>
              <a:t>República </a:t>
            </a:r>
            <a:r>
              <a:rPr lang="es-AR" dirty="0"/>
              <a:t>Argentina</a:t>
            </a:r>
            <a:br>
              <a:rPr lang="es-AR" dirty="0"/>
            </a:br>
            <a:r>
              <a:rPr lang="es-AR" sz="1200" dirty="0"/>
              <a:t>www.redfederaldecontrataciones.net</a:t>
            </a:r>
            <a:endParaRPr lang="es-AR" dirty="0"/>
          </a:p>
        </p:txBody>
      </p:sp>
      <p:pic>
        <p:nvPicPr>
          <p:cNvPr id="512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504" y="-221990"/>
            <a:ext cx="2493963" cy="189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86333" y="2570420"/>
            <a:ext cx="5454219" cy="293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rotWithShape="1">
          <a:blip r:embed="rId10">
            <a:extLst>
              <a:ext uri="{28A0092B-C50C-407E-A947-70E740481C1C}">
                <a14:useLocalDpi xmlns:a14="http://schemas.microsoft.com/office/drawing/2010/main" val="0"/>
              </a:ext>
            </a:extLst>
          </a:blip>
          <a:srcRect l="21125"/>
          <a:stretch/>
        </p:blipFill>
        <p:spPr bwMode="auto">
          <a:xfrm>
            <a:off x="-108520" y="3079219"/>
            <a:ext cx="2265647" cy="2059494"/>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9"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19671" y="3926842"/>
            <a:ext cx="2652713" cy="177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18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85918" y="571488"/>
            <a:ext cx="1785950" cy="1143000"/>
          </a:xfrm>
        </p:spPr>
        <p:txBody>
          <a:bodyPr>
            <a:normAutofit/>
          </a:bodyPr>
          <a:lstStyle/>
          <a:p>
            <a:pPr algn="l"/>
            <a:r>
              <a:rPr lang="es-AR" sz="1400" b="1" dirty="0" smtClean="0">
                <a:latin typeface="Arial" pitchFamily="34" charset="0"/>
                <a:cs typeface="Arial" pitchFamily="34" charset="0"/>
              </a:rPr>
              <a:t>Red </a:t>
            </a:r>
            <a:br>
              <a:rPr lang="es-AR" sz="1400" b="1" dirty="0" smtClean="0">
                <a:latin typeface="Arial" pitchFamily="34" charset="0"/>
                <a:cs typeface="Arial" pitchFamily="34" charset="0"/>
              </a:rPr>
            </a:br>
            <a:r>
              <a:rPr lang="es-AR" sz="1400" b="1" dirty="0" smtClean="0">
                <a:latin typeface="Arial" pitchFamily="34" charset="0"/>
                <a:cs typeface="Arial" pitchFamily="34" charset="0"/>
              </a:rPr>
              <a:t>Federal </a:t>
            </a:r>
            <a:br>
              <a:rPr lang="es-AR" sz="1400" b="1" dirty="0" smtClean="0">
                <a:latin typeface="Arial" pitchFamily="34" charset="0"/>
                <a:cs typeface="Arial" pitchFamily="34" charset="0"/>
              </a:rPr>
            </a:br>
            <a:r>
              <a:rPr lang="es-AR" sz="1400" b="1" dirty="0" smtClean="0">
                <a:latin typeface="Arial" pitchFamily="34" charset="0"/>
                <a:cs typeface="Arial" pitchFamily="34" charset="0"/>
              </a:rPr>
              <a:t>de Contrataciones</a:t>
            </a:r>
            <a:br>
              <a:rPr lang="es-AR" sz="1400" b="1" dirty="0" smtClean="0">
                <a:latin typeface="Arial" pitchFamily="34" charset="0"/>
                <a:cs typeface="Arial" pitchFamily="34" charset="0"/>
              </a:rPr>
            </a:br>
            <a:r>
              <a:rPr lang="es-AR" sz="1400" b="1" dirty="0" smtClean="0">
                <a:latin typeface="Arial" pitchFamily="34" charset="0"/>
                <a:cs typeface="Arial" pitchFamily="34" charset="0"/>
              </a:rPr>
              <a:t>Gubernamentales</a:t>
            </a:r>
            <a:endParaRPr lang="es-AR" sz="1400" b="1" dirty="0">
              <a:latin typeface="Arial" pitchFamily="34" charset="0"/>
              <a:cs typeface="Arial" pitchFamily="34" charset="0"/>
            </a:endParaRPr>
          </a:p>
        </p:txBody>
      </p:sp>
      <p:sp>
        <p:nvSpPr>
          <p:cNvPr id="6" name="5 Marcador de contenido"/>
          <p:cNvSpPr>
            <a:spLocks noGrp="1"/>
          </p:cNvSpPr>
          <p:nvPr>
            <p:ph idx="1"/>
          </p:nvPr>
        </p:nvSpPr>
        <p:spPr>
          <a:xfrm>
            <a:off x="500034" y="2714620"/>
            <a:ext cx="8215370" cy="2428892"/>
          </a:xfrm>
        </p:spPr>
        <p:txBody>
          <a:bodyPr>
            <a:noAutofit/>
          </a:bodyPr>
          <a:lstStyle/>
          <a:p>
            <a:pPr>
              <a:buNone/>
            </a:pPr>
            <a:r>
              <a:rPr lang="es-ES" sz="2400" dirty="0" smtClean="0">
                <a:cs typeface="Arial" pitchFamily="34" charset="0"/>
              </a:rPr>
              <a:t>     </a:t>
            </a:r>
            <a:r>
              <a:rPr lang="es-ES" sz="2000" dirty="0" smtClean="0">
                <a:cs typeface="Arial" pitchFamily="34" charset="0"/>
              </a:rPr>
              <a:t>Buenos Aires, Catamarca, Chaco, Chubut, Ciudad Autónoma de Buenos Aires, Córdoba, Corrientes, Entre Ríos, Formosa, Jujuy, La Pampa, La Rioja, Nación, Mendoza, Misiones, Neuquén, Rio Negro, Salta, San Juan, San Luis, Santa Cruz, Santa Fe, Tierra del Fuego, </a:t>
            </a:r>
            <a:r>
              <a:rPr lang="es-ES" sz="2000" dirty="0" smtClean="0"/>
              <a:t>Antártida </a:t>
            </a:r>
            <a:r>
              <a:rPr lang="es-ES" sz="2000" dirty="0"/>
              <a:t>e Islas del Atlántico Sur</a:t>
            </a:r>
            <a:r>
              <a:rPr lang="es-ES" sz="2000" dirty="0" smtClean="0">
                <a:cs typeface="Arial" pitchFamily="34" charset="0"/>
              </a:rPr>
              <a:t> y Tucumán</a:t>
            </a:r>
            <a:endParaRPr lang="es-AR" sz="2000" dirty="0">
              <a:cs typeface="Arial" pitchFamily="34" charset="0"/>
            </a:endParaRPr>
          </a:p>
        </p:txBody>
      </p:sp>
      <p:pic>
        <p:nvPicPr>
          <p:cNvPr id="5" name="4 Imagen" descr="Logo Red Federal.jpg"/>
          <p:cNvPicPr>
            <a:picLocks noChangeAspect="1"/>
          </p:cNvPicPr>
          <p:nvPr/>
        </p:nvPicPr>
        <p:blipFill>
          <a:blip r:embed="rId2"/>
          <a:stretch>
            <a:fillRect/>
          </a:stretch>
        </p:blipFill>
        <p:spPr>
          <a:xfrm>
            <a:off x="285720" y="504819"/>
            <a:ext cx="1293393" cy="1209669"/>
          </a:xfrm>
          <a:prstGeom prst="rect">
            <a:avLst/>
          </a:prstGeom>
        </p:spPr>
      </p:pic>
      <p:sp>
        <p:nvSpPr>
          <p:cNvPr id="7" name="1 Título"/>
          <p:cNvSpPr txBox="1">
            <a:spLocks/>
          </p:cNvSpPr>
          <p:nvPr/>
        </p:nvSpPr>
        <p:spPr>
          <a:xfrm>
            <a:off x="3571868" y="785794"/>
            <a:ext cx="2714644" cy="642942"/>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AR" sz="1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REPÚBLICA  ARGENTINA</a:t>
            </a:r>
          </a:p>
        </p:txBody>
      </p:sp>
      <p:sp>
        <p:nvSpPr>
          <p:cNvPr id="8" name="5 Marcador de contenido"/>
          <p:cNvSpPr txBox="1">
            <a:spLocks/>
          </p:cNvSpPr>
          <p:nvPr/>
        </p:nvSpPr>
        <p:spPr>
          <a:xfrm>
            <a:off x="0" y="6000768"/>
            <a:ext cx="9144000" cy="785818"/>
          </a:xfrm>
          <a:prstGeom prst="rect">
            <a:avLst/>
          </a:prstGeom>
        </p:spPr>
        <p:txBody>
          <a:bodyPr vert="horz">
            <a:normAutofit/>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s-AR" sz="1200" b="1" i="0" u="none" strike="noStrike" kern="1200" cap="none" spc="0" normalizeH="0" baseline="0" noProof="0" dirty="0" smtClean="0">
                <a:ln>
                  <a:noFill/>
                </a:ln>
                <a:effectLst/>
                <a:uLnTx/>
                <a:uFillTx/>
                <a:latin typeface="+mj-lt"/>
                <a:ea typeface="+mn-ea"/>
                <a:cs typeface="Arial" pitchFamily="34" charset="0"/>
              </a:rPr>
              <a:t>www.redfederaldecontrataciones.net</a:t>
            </a:r>
          </a:p>
        </p:txBody>
      </p:sp>
      <p:pic>
        <p:nvPicPr>
          <p:cNvPr id="10" name="9 Imagen" descr="Nacion.gif"/>
          <p:cNvPicPr>
            <a:picLocks noChangeAspect="1"/>
          </p:cNvPicPr>
          <p:nvPr/>
        </p:nvPicPr>
        <p:blipFill>
          <a:blip r:embed="rId3"/>
          <a:stretch>
            <a:fillRect/>
          </a:stretch>
        </p:blipFill>
        <p:spPr>
          <a:xfrm>
            <a:off x="928662" y="5072074"/>
            <a:ext cx="7305675" cy="800100"/>
          </a:xfrm>
          <a:prstGeom prst="rect">
            <a:avLst/>
          </a:prstGeom>
        </p:spPr>
      </p:pic>
      <p:sp>
        <p:nvSpPr>
          <p:cNvPr id="11" name="5 Marcador de contenido"/>
          <p:cNvSpPr txBox="1">
            <a:spLocks/>
          </p:cNvSpPr>
          <p:nvPr/>
        </p:nvSpPr>
        <p:spPr>
          <a:xfrm>
            <a:off x="0" y="2071678"/>
            <a:ext cx="9144000" cy="571504"/>
          </a:xfrm>
          <a:prstGeom prst="rect">
            <a:avLst/>
          </a:prstGeom>
        </p:spPr>
        <p:txBody>
          <a:bodyPr vert="horz">
            <a:noAutofit/>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s-ES" b="1" i="0" u="none" strike="noStrike" kern="1200" cap="none" spc="0" normalizeH="0" baseline="0" noProof="0" dirty="0" smtClean="0">
                <a:ln>
                  <a:noFill/>
                </a:ln>
                <a:solidFill>
                  <a:schemeClr val="tx1"/>
                </a:solidFill>
                <a:effectLst/>
                <a:uLnTx/>
                <a:uFillTx/>
                <a:ea typeface="+mn-ea"/>
                <a:cs typeface="Arial" pitchFamily="34" charset="0"/>
              </a:rPr>
              <a:t>INTEGRANTES DE LA RED FEDERAL DE CONTRATACIONES</a:t>
            </a:r>
            <a:r>
              <a:rPr kumimoji="0" lang="es-ES" b="1" i="0" u="none" strike="noStrike" kern="1200" cap="none" spc="0" normalizeH="0" noProof="0" dirty="0" smtClean="0">
                <a:ln>
                  <a:noFill/>
                </a:ln>
                <a:solidFill>
                  <a:schemeClr val="tx1"/>
                </a:solidFill>
                <a:effectLst/>
                <a:uLnTx/>
                <a:uFillTx/>
                <a:ea typeface="+mn-ea"/>
                <a:cs typeface="Arial" pitchFamily="34" charset="0"/>
              </a:rPr>
              <a:t> GUBERNAMENTALES DE LA REPÚBLICA ARGENTINA</a:t>
            </a:r>
            <a:endParaRPr kumimoji="0" lang="es-AR" b="0" i="0" u="none" strike="noStrike" kern="1200" cap="none" spc="0" normalizeH="0" baseline="0" noProof="0" dirty="0">
              <a:ln>
                <a:noFill/>
              </a:ln>
              <a:solidFill>
                <a:schemeClr val="tx1"/>
              </a:solidFill>
              <a:effectLst/>
              <a:uLnTx/>
              <a:uFillTx/>
              <a:ea typeface="+mn-ea"/>
              <a:cs typeface="Arial" pitchFamily="34" charset="0"/>
            </a:endParaRPr>
          </a:p>
        </p:txBody>
      </p:sp>
    </p:spTree>
    <p:extLst>
      <p:ext uri="{BB962C8B-B14F-4D97-AF65-F5344CB8AC3E}">
        <p14:creationId xmlns:p14="http://schemas.microsoft.com/office/powerpoint/2010/main" val="4170084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85918" y="571488"/>
            <a:ext cx="1785950" cy="1143000"/>
          </a:xfrm>
        </p:spPr>
        <p:txBody>
          <a:bodyPr>
            <a:normAutofit/>
          </a:bodyPr>
          <a:lstStyle/>
          <a:p>
            <a:pPr algn="l"/>
            <a:r>
              <a:rPr lang="es-AR" sz="1400" b="1" dirty="0" smtClean="0">
                <a:latin typeface="Arial" pitchFamily="34" charset="0"/>
                <a:cs typeface="Arial" pitchFamily="34" charset="0"/>
              </a:rPr>
              <a:t>Red </a:t>
            </a:r>
            <a:br>
              <a:rPr lang="es-AR" sz="1400" b="1" dirty="0" smtClean="0">
                <a:latin typeface="Arial" pitchFamily="34" charset="0"/>
                <a:cs typeface="Arial" pitchFamily="34" charset="0"/>
              </a:rPr>
            </a:br>
            <a:r>
              <a:rPr lang="es-AR" sz="1400" b="1" dirty="0" smtClean="0">
                <a:latin typeface="Arial" pitchFamily="34" charset="0"/>
                <a:cs typeface="Arial" pitchFamily="34" charset="0"/>
              </a:rPr>
              <a:t>Federal </a:t>
            </a:r>
            <a:br>
              <a:rPr lang="es-AR" sz="1400" b="1" dirty="0" smtClean="0">
                <a:latin typeface="Arial" pitchFamily="34" charset="0"/>
                <a:cs typeface="Arial" pitchFamily="34" charset="0"/>
              </a:rPr>
            </a:br>
            <a:r>
              <a:rPr lang="es-AR" sz="1400" b="1" dirty="0" smtClean="0">
                <a:latin typeface="Arial" pitchFamily="34" charset="0"/>
                <a:cs typeface="Arial" pitchFamily="34" charset="0"/>
              </a:rPr>
              <a:t>de Contrataciones</a:t>
            </a:r>
            <a:br>
              <a:rPr lang="es-AR" sz="1400" b="1" dirty="0" smtClean="0">
                <a:latin typeface="Arial" pitchFamily="34" charset="0"/>
                <a:cs typeface="Arial" pitchFamily="34" charset="0"/>
              </a:rPr>
            </a:br>
            <a:r>
              <a:rPr lang="es-AR" sz="1400" b="1" dirty="0" smtClean="0">
                <a:latin typeface="Arial" pitchFamily="34" charset="0"/>
                <a:cs typeface="Arial" pitchFamily="34" charset="0"/>
              </a:rPr>
              <a:t>Gubernamentales</a:t>
            </a:r>
            <a:endParaRPr lang="es-AR" sz="1400" b="1" dirty="0">
              <a:latin typeface="Arial" pitchFamily="34" charset="0"/>
              <a:cs typeface="Arial" pitchFamily="34" charset="0"/>
            </a:endParaRPr>
          </a:p>
        </p:txBody>
      </p:sp>
      <p:pic>
        <p:nvPicPr>
          <p:cNvPr id="5" name="4 Imagen" descr="Logo Red Federal.jpg"/>
          <p:cNvPicPr>
            <a:picLocks noChangeAspect="1"/>
          </p:cNvPicPr>
          <p:nvPr/>
        </p:nvPicPr>
        <p:blipFill>
          <a:blip r:embed="rId2"/>
          <a:stretch>
            <a:fillRect/>
          </a:stretch>
        </p:blipFill>
        <p:spPr>
          <a:xfrm>
            <a:off x="285720" y="504819"/>
            <a:ext cx="1293393" cy="1209669"/>
          </a:xfrm>
          <a:prstGeom prst="rect">
            <a:avLst/>
          </a:prstGeom>
        </p:spPr>
      </p:pic>
      <p:sp>
        <p:nvSpPr>
          <p:cNvPr id="7" name="1 Título"/>
          <p:cNvSpPr txBox="1">
            <a:spLocks/>
          </p:cNvSpPr>
          <p:nvPr/>
        </p:nvSpPr>
        <p:spPr>
          <a:xfrm>
            <a:off x="3571868" y="785794"/>
            <a:ext cx="2714644" cy="642942"/>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AR" sz="1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REPÚBLICA  ARGENTINA</a:t>
            </a:r>
          </a:p>
        </p:txBody>
      </p:sp>
      <p:sp>
        <p:nvSpPr>
          <p:cNvPr id="8" name="5 Marcador de contenido"/>
          <p:cNvSpPr txBox="1">
            <a:spLocks/>
          </p:cNvSpPr>
          <p:nvPr/>
        </p:nvSpPr>
        <p:spPr>
          <a:xfrm>
            <a:off x="0" y="6000768"/>
            <a:ext cx="9144000" cy="785818"/>
          </a:xfrm>
          <a:prstGeom prst="rect">
            <a:avLst/>
          </a:prstGeom>
        </p:spPr>
        <p:txBody>
          <a:bodyPr vert="horz">
            <a:normAutofit/>
          </a:bodyPr>
          <a:lstStyle/>
          <a:p>
            <a:pPr marL="365760" lvl="0" indent="-256032" algn="ctr">
              <a:spcBef>
                <a:spcPts val="300"/>
              </a:spcBef>
              <a:buClr>
                <a:schemeClr val="accent3"/>
              </a:buClr>
              <a:defRPr/>
            </a:pPr>
            <a:r>
              <a:rPr lang="es-AR" sz="1200" b="1" dirty="0">
                <a:cs typeface="Arial" pitchFamily="34" charset="0"/>
              </a:rPr>
              <a:t>www.redfederaldecontrataciones.net</a:t>
            </a:r>
            <a:endParaRPr kumimoji="0" lang="es-AR" sz="1200" b="1" i="0" u="none" strike="noStrike" kern="1200" cap="none" spc="0" normalizeH="0" baseline="0" noProof="0" dirty="0" smtClean="0">
              <a:ln>
                <a:noFill/>
              </a:ln>
              <a:solidFill>
                <a:srgbClr val="002060"/>
              </a:solidFill>
              <a:effectLst/>
              <a:uLnTx/>
              <a:uFillTx/>
              <a:latin typeface="Arial" pitchFamily="34" charset="0"/>
              <a:cs typeface="Arial" pitchFamily="34" charset="0"/>
            </a:endParaRPr>
          </a:p>
        </p:txBody>
      </p:sp>
      <p:sp>
        <p:nvSpPr>
          <p:cNvPr id="9" name="5 Marcador de contenido"/>
          <p:cNvSpPr txBox="1">
            <a:spLocks/>
          </p:cNvSpPr>
          <p:nvPr/>
        </p:nvSpPr>
        <p:spPr>
          <a:xfrm>
            <a:off x="571472" y="2786058"/>
            <a:ext cx="7929618" cy="3214710"/>
          </a:xfrm>
          <a:prstGeom prst="rect">
            <a:avLst/>
          </a:prstGeom>
        </p:spPr>
        <p:txBody>
          <a:bodyPr vert="horz">
            <a:normAutofit fontScale="85000" lnSpcReduction="20000"/>
          </a:bodyPr>
          <a:lstStyle/>
          <a:p>
            <a:pPr lvl="0" fontAlgn="base">
              <a:spcBef>
                <a:spcPct val="0"/>
              </a:spcBef>
              <a:spcAft>
                <a:spcPct val="0"/>
              </a:spcAft>
            </a:pPr>
            <a:endParaRPr kumimoji="0" lang="es-AR" sz="24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s-ES" sz="3800" i="0" u="none" strike="noStrike" cap="none" normalizeH="0" baseline="0" dirty="0" smtClean="0">
                <a:ln>
                  <a:noFill/>
                </a:ln>
                <a:solidFill>
                  <a:schemeClr val="tx1"/>
                </a:solidFill>
                <a:effectLst/>
                <a:ea typeface="Calibri" pitchFamily="34" charset="0"/>
                <a:cs typeface="Arial" pitchFamily="34" charset="0"/>
              </a:rPr>
              <a:t>24 Jurisdicciones participantes</a:t>
            </a:r>
            <a:r>
              <a:rPr kumimoji="0" lang="es-ES" sz="3800" i="0" u="none" strike="noStrike" cap="none" normalizeH="0" dirty="0" smtClean="0">
                <a:ln>
                  <a:noFill/>
                </a:ln>
                <a:solidFill>
                  <a:schemeClr val="tx1"/>
                </a:solidFill>
                <a:effectLst/>
                <a:ea typeface="Calibri" pitchFamily="34" charset="0"/>
                <a:cs typeface="Arial" pitchFamily="34" charset="0"/>
              </a:rPr>
              <a:t> </a:t>
            </a:r>
            <a:endParaRPr kumimoji="0" lang="es-ES" sz="3800" i="0" u="none" strike="noStrike" cap="none" normalizeH="0" baseline="0" dirty="0" smtClean="0">
              <a:ln>
                <a:noFill/>
              </a:ln>
              <a:solidFill>
                <a:schemeClr val="tx1"/>
              </a:solidFill>
              <a:effectLst/>
              <a:ea typeface="Calibri" pitchFamily="34" charset="0"/>
              <a:cs typeface="Arial" pitchFamily="34" charset="0"/>
            </a:endParaRPr>
          </a:p>
          <a:p>
            <a:pPr lvl="0" eaLnBrk="0" fontAlgn="base" hangingPunct="0">
              <a:spcBef>
                <a:spcPct val="0"/>
              </a:spcBef>
              <a:spcAft>
                <a:spcPct val="0"/>
              </a:spcAft>
            </a:pPr>
            <a:endParaRPr kumimoji="0" lang="es-ES" sz="3800" i="0" u="none" strike="noStrike" cap="none" normalizeH="0" baseline="0" dirty="0" smtClean="0">
              <a:ln>
                <a:noFill/>
              </a:ln>
              <a:solidFill>
                <a:schemeClr val="tx1"/>
              </a:solidFill>
              <a:effectLst/>
              <a:ea typeface="Calibri" pitchFamily="34" charset="0"/>
              <a:cs typeface="Arial" pitchFamily="34" charset="0"/>
            </a:endParaRPr>
          </a:p>
          <a:p>
            <a:pPr lvl="0" eaLnBrk="0" fontAlgn="base" hangingPunct="0">
              <a:spcBef>
                <a:spcPct val="0"/>
              </a:spcBef>
              <a:spcAft>
                <a:spcPct val="0"/>
              </a:spcAft>
            </a:pPr>
            <a:r>
              <a:rPr kumimoji="0" lang="es-ES" sz="3800" i="0" u="none" strike="noStrike" cap="none" normalizeH="0" baseline="0" dirty="0" smtClean="0">
                <a:ln>
                  <a:noFill/>
                </a:ln>
                <a:solidFill>
                  <a:schemeClr val="tx1"/>
                </a:solidFill>
                <a:effectLst/>
                <a:ea typeface="Calibri" pitchFamily="34" charset="0"/>
                <a:cs typeface="Arial" pitchFamily="34" charset="0"/>
              </a:rPr>
              <a:t>11 Encuentros celebrados</a:t>
            </a:r>
          </a:p>
          <a:p>
            <a:pPr lvl="0" eaLnBrk="0" fontAlgn="base" hangingPunct="0">
              <a:spcBef>
                <a:spcPct val="0"/>
              </a:spcBef>
              <a:spcAft>
                <a:spcPct val="0"/>
              </a:spcAft>
            </a:pPr>
            <a:endParaRPr lang="es-ES" sz="3800" dirty="0" smtClean="0">
              <a:cs typeface="Arial" pitchFamily="34" charset="0"/>
            </a:endParaRPr>
          </a:p>
          <a:p>
            <a:pPr lvl="0" eaLnBrk="0" fontAlgn="base" hangingPunct="0">
              <a:spcBef>
                <a:spcPct val="0"/>
              </a:spcBef>
              <a:spcAft>
                <a:spcPct val="0"/>
              </a:spcAft>
            </a:pPr>
            <a:r>
              <a:rPr lang="es-ES" sz="3800" dirty="0" smtClean="0">
                <a:cs typeface="Arial" pitchFamily="34" charset="0"/>
              </a:rPr>
              <a:t>48 Referentes desde el nacimiento de la Red</a:t>
            </a:r>
          </a:p>
          <a:p>
            <a:pPr lvl="0" eaLnBrk="0" fontAlgn="base" hangingPunct="0">
              <a:spcBef>
                <a:spcPct val="0"/>
              </a:spcBef>
              <a:spcAft>
                <a:spcPct val="0"/>
              </a:spcAft>
            </a:pPr>
            <a:endParaRPr kumimoji="0" lang="es-ES" sz="380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lang="es-ES" sz="3800" dirty="0" smtClean="0">
                <a:cs typeface="Arial" pitchFamily="34" charset="0"/>
              </a:rPr>
              <a:t>2</a:t>
            </a:r>
            <a:r>
              <a:rPr kumimoji="0" lang="es-ES" sz="3800" i="0" u="none" strike="noStrike" cap="none" normalizeH="0" dirty="0" smtClean="0">
                <a:ln>
                  <a:noFill/>
                </a:ln>
                <a:solidFill>
                  <a:schemeClr val="tx1"/>
                </a:solidFill>
                <a:effectLst/>
                <a:cs typeface="Arial" pitchFamily="34" charset="0"/>
              </a:rPr>
              <a:t> Secretarías </a:t>
            </a:r>
          </a:p>
          <a:p>
            <a:pPr lvl="0" eaLnBrk="0" fontAlgn="base" hangingPunct="0">
              <a:spcBef>
                <a:spcPct val="0"/>
              </a:spcBef>
              <a:spcAft>
                <a:spcPct val="0"/>
              </a:spcAft>
            </a:pPr>
            <a:endParaRPr lang="es-ES" sz="3800" baseline="0" dirty="0" smtClean="0">
              <a:cs typeface="Arial" pitchFamily="34" charset="0"/>
            </a:endParaRPr>
          </a:p>
        </p:txBody>
      </p:sp>
      <p:sp>
        <p:nvSpPr>
          <p:cNvPr id="10" name="5 Marcador de contenido"/>
          <p:cNvSpPr txBox="1">
            <a:spLocks/>
          </p:cNvSpPr>
          <p:nvPr/>
        </p:nvSpPr>
        <p:spPr>
          <a:xfrm>
            <a:off x="642910" y="2000240"/>
            <a:ext cx="7000924" cy="490542"/>
          </a:xfrm>
          <a:prstGeom prst="rect">
            <a:avLst/>
          </a:prstGeom>
        </p:spPr>
        <p:txBody>
          <a:bodyPr vert="horz">
            <a:noAutofit/>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Georgia"/>
              <a:buNone/>
              <a:tabLst/>
              <a:defRPr/>
            </a:pPr>
            <a:r>
              <a:rPr lang="es-ES" sz="2800" b="1" dirty="0" smtClean="0">
                <a:cs typeface="Arial" pitchFamily="34" charset="0"/>
              </a:rPr>
              <a:t>ALGUNOS NÚMEROS</a:t>
            </a:r>
            <a:endParaRPr kumimoji="0" lang="es-AR" sz="2800" b="0" i="0" u="none" strike="noStrike" kern="1200" cap="none" spc="0" normalizeH="0" baseline="0" noProof="0" dirty="0">
              <a:ln>
                <a:noFill/>
              </a:ln>
              <a:solidFill>
                <a:schemeClr val="tx1"/>
              </a:solidFill>
              <a:effectLst/>
              <a:uLnTx/>
              <a:uFillTx/>
              <a:cs typeface="Arial" pitchFamily="34" charset="0"/>
            </a:endParaRPr>
          </a:p>
        </p:txBody>
      </p:sp>
      <p:sp>
        <p:nvSpPr>
          <p:cNvPr id="12" name="5 Marcador de contenido"/>
          <p:cNvSpPr txBox="1">
            <a:spLocks/>
          </p:cNvSpPr>
          <p:nvPr/>
        </p:nvSpPr>
        <p:spPr>
          <a:xfrm>
            <a:off x="5357818" y="1857364"/>
            <a:ext cx="3071802" cy="704856"/>
          </a:xfrm>
          <a:prstGeom prst="rect">
            <a:avLst/>
          </a:prstGeom>
        </p:spPr>
        <p:txBody>
          <a:bodyPr vert="horz">
            <a:normAutofit/>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Georgia"/>
              <a:buNone/>
              <a:tabLst/>
              <a:defRPr/>
            </a:pPr>
            <a:endParaRPr kumimoji="0" lang="es-AR"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0018889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85918" y="571488"/>
            <a:ext cx="1785950" cy="1143000"/>
          </a:xfrm>
        </p:spPr>
        <p:txBody>
          <a:bodyPr>
            <a:normAutofit/>
          </a:bodyPr>
          <a:lstStyle/>
          <a:p>
            <a:pPr algn="l"/>
            <a:r>
              <a:rPr lang="es-AR" sz="1400" b="1" dirty="0" smtClean="0">
                <a:latin typeface="Arial" pitchFamily="34" charset="0"/>
                <a:cs typeface="Arial" pitchFamily="34" charset="0"/>
              </a:rPr>
              <a:t>Red </a:t>
            </a:r>
            <a:br>
              <a:rPr lang="es-AR" sz="1400" b="1" dirty="0" smtClean="0">
                <a:latin typeface="Arial" pitchFamily="34" charset="0"/>
                <a:cs typeface="Arial" pitchFamily="34" charset="0"/>
              </a:rPr>
            </a:br>
            <a:r>
              <a:rPr lang="es-AR" sz="1400" b="1" dirty="0" smtClean="0">
                <a:latin typeface="Arial" pitchFamily="34" charset="0"/>
                <a:cs typeface="Arial" pitchFamily="34" charset="0"/>
              </a:rPr>
              <a:t>Federal </a:t>
            </a:r>
            <a:br>
              <a:rPr lang="es-AR" sz="1400" b="1" dirty="0" smtClean="0">
                <a:latin typeface="Arial" pitchFamily="34" charset="0"/>
                <a:cs typeface="Arial" pitchFamily="34" charset="0"/>
              </a:rPr>
            </a:br>
            <a:r>
              <a:rPr lang="es-AR" sz="1400" b="1" dirty="0" smtClean="0">
                <a:latin typeface="Arial" pitchFamily="34" charset="0"/>
                <a:cs typeface="Arial" pitchFamily="34" charset="0"/>
              </a:rPr>
              <a:t>de Contrataciones</a:t>
            </a:r>
            <a:br>
              <a:rPr lang="es-AR" sz="1400" b="1" dirty="0" smtClean="0">
                <a:latin typeface="Arial" pitchFamily="34" charset="0"/>
                <a:cs typeface="Arial" pitchFamily="34" charset="0"/>
              </a:rPr>
            </a:br>
            <a:r>
              <a:rPr lang="es-AR" sz="1400" b="1" dirty="0" smtClean="0">
                <a:latin typeface="Arial" pitchFamily="34" charset="0"/>
                <a:cs typeface="Arial" pitchFamily="34" charset="0"/>
              </a:rPr>
              <a:t>Gubernamentales</a:t>
            </a:r>
            <a:endParaRPr lang="es-AR" sz="1400" b="1" dirty="0">
              <a:latin typeface="Arial" pitchFamily="34" charset="0"/>
              <a:cs typeface="Arial" pitchFamily="34" charset="0"/>
            </a:endParaRPr>
          </a:p>
        </p:txBody>
      </p:sp>
      <p:pic>
        <p:nvPicPr>
          <p:cNvPr id="5" name="4 Imagen" descr="Logo Red Federal.jpg"/>
          <p:cNvPicPr>
            <a:picLocks noChangeAspect="1"/>
          </p:cNvPicPr>
          <p:nvPr/>
        </p:nvPicPr>
        <p:blipFill>
          <a:blip r:embed="rId2"/>
          <a:stretch>
            <a:fillRect/>
          </a:stretch>
        </p:blipFill>
        <p:spPr>
          <a:xfrm>
            <a:off x="285720" y="504819"/>
            <a:ext cx="1293393" cy="1209669"/>
          </a:xfrm>
          <a:prstGeom prst="rect">
            <a:avLst/>
          </a:prstGeom>
        </p:spPr>
      </p:pic>
      <p:sp>
        <p:nvSpPr>
          <p:cNvPr id="7" name="1 Título"/>
          <p:cNvSpPr txBox="1">
            <a:spLocks/>
          </p:cNvSpPr>
          <p:nvPr/>
        </p:nvSpPr>
        <p:spPr>
          <a:xfrm>
            <a:off x="3571868" y="785794"/>
            <a:ext cx="2714644" cy="642942"/>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AR" sz="1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REPÚBLICA  ARGENTINA</a:t>
            </a:r>
          </a:p>
        </p:txBody>
      </p:sp>
      <p:sp>
        <p:nvSpPr>
          <p:cNvPr id="8" name="5 Marcador de contenido"/>
          <p:cNvSpPr txBox="1">
            <a:spLocks/>
          </p:cNvSpPr>
          <p:nvPr/>
        </p:nvSpPr>
        <p:spPr>
          <a:xfrm>
            <a:off x="0" y="6000768"/>
            <a:ext cx="9144000" cy="785818"/>
          </a:xfrm>
          <a:prstGeom prst="rect">
            <a:avLst/>
          </a:prstGeom>
        </p:spPr>
        <p:txBody>
          <a:bodyPr vert="horz">
            <a:normAutofit/>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Georgia"/>
              <a:buNone/>
              <a:tabLst/>
              <a:defRPr/>
            </a:pPr>
            <a:endParaRPr kumimoji="0" lang="es-AR" sz="1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5 Marcador de contenido"/>
          <p:cNvSpPr txBox="1">
            <a:spLocks/>
          </p:cNvSpPr>
          <p:nvPr/>
        </p:nvSpPr>
        <p:spPr>
          <a:xfrm>
            <a:off x="0" y="1531131"/>
            <a:ext cx="9144000" cy="490542"/>
          </a:xfrm>
          <a:prstGeom prst="rect">
            <a:avLst/>
          </a:prstGeom>
        </p:spPr>
        <p:txBody>
          <a:bodyPr vert="horz">
            <a:normAutofit/>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s-ES" sz="2000" b="1" i="0" u="none" strike="noStrike" kern="1200" cap="none" spc="0" normalizeH="0" baseline="0" noProof="0" dirty="0" smtClean="0">
                <a:ln>
                  <a:noFill/>
                </a:ln>
                <a:solidFill>
                  <a:schemeClr val="tx1"/>
                </a:solidFill>
                <a:effectLst/>
                <a:uLnTx/>
                <a:uFillTx/>
                <a:ea typeface="+mn-ea"/>
                <a:cs typeface="Arial" pitchFamily="34" charset="0"/>
              </a:rPr>
              <a:t>OBJETIVOS</a:t>
            </a:r>
            <a:endParaRPr kumimoji="0" lang="es-AR" sz="1600" b="0" i="0" u="none" strike="noStrike" kern="1200" cap="none" spc="0" normalizeH="0" baseline="0" noProof="0" dirty="0">
              <a:ln>
                <a:noFill/>
              </a:ln>
              <a:solidFill>
                <a:schemeClr val="tx1"/>
              </a:solidFill>
              <a:effectLst/>
              <a:uLnTx/>
              <a:uFillTx/>
              <a:ea typeface="+mn-ea"/>
              <a:cs typeface="Arial" pitchFamily="34" charset="0"/>
            </a:endParaRPr>
          </a:p>
        </p:txBody>
      </p:sp>
      <p:sp>
        <p:nvSpPr>
          <p:cNvPr id="11" name="5 Marcador de contenido"/>
          <p:cNvSpPr txBox="1">
            <a:spLocks/>
          </p:cNvSpPr>
          <p:nvPr/>
        </p:nvSpPr>
        <p:spPr>
          <a:xfrm>
            <a:off x="214282" y="1928802"/>
            <a:ext cx="8929718" cy="4464875"/>
          </a:xfrm>
          <a:prstGeom prst="rect">
            <a:avLst/>
          </a:prstGeom>
        </p:spPr>
        <p:txBody>
          <a:bodyPr vert="horz">
            <a:noAutofit/>
          </a:bodyPr>
          <a:lstStyle/>
          <a:p>
            <a:pPr lvl="0" eaLnBrk="0" fontAlgn="base" hangingPunct="0">
              <a:spcBef>
                <a:spcPct val="0"/>
              </a:spcBef>
              <a:spcAft>
                <a:spcPct val="0"/>
              </a:spcAft>
              <a:buFont typeface="Arial" pitchFamily="34" charset="0"/>
              <a:buChar char="•"/>
            </a:pPr>
            <a:r>
              <a:rPr lang="es-ES" dirty="0" smtClean="0">
                <a:cs typeface="Arial" pitchFamily="34" charset="0"/>
              </a:rPr>
              <a:t>Contribuir al fortalecimiento de los sistemas de contrataciones.</a:t>
            </a:r>
          </a:p>
          <a:p>
            <a:pPr lvl="0" eaLnBrk="0" fontAlgn="base" hangingPunct="0">
              <a:spcBef>
                <a:spcPct val="0"/>
              </a:spcBef>
              <a:spcAft>
                <a:spcPct val="0"/>
              </a:spcAft>
            </a:pPr>
            <a:endParaRPr lang="es-ES" dirty="0" smtClean="0">
              <a:cs typeface="Arial" pitchFamily="34" charset="0"/>
            </a:endParaRPr>
          </a:p>
          <a:p>
            <a:pPr lvl="0" eaLnBrk="0" fontAlgn="base" hangingPunct="0">
              <a:spcBef>
                <a:spcPct val="0"/>
              </a:spcBef>
              <a:spcAft>
                <a:spcPct val="0"/>
              </a:spcAft>
              <a:buFont typeface="Arial" pitchFamily="34" charset="0"/>
              <a:buChar char="•"/>
            </a:pPr>
            <a:r>
              <a:rPr lang="es-ES" dirty="0" smtClean="0">
                <a:cs typeface="Arial" pitchFamily="34" charset="0"/>
              </a:rPr>
              <a:t>Promover y difundir las buenas prácticas</a:t>
            </a:r>
          </a:p>
          <a:p>
            <a:pPr lvl="0" eaLnBrk="0" fontAlgn="base" hangingPunct="0">
              <a:spcBef>
                <a:spcPct val="0"/>
              </a:spcBef>
              <a:spcAft>
                <a:spcPct val="0"/>
              </a:spcAft>
            </a:pPr>
            <a:endParaRPr lang="es-ES" dirty="0" smtClean="0">
              <a:cs typeface="Arial" pitchFamily="34" charset="0"/>
            </a:endParaRPr>
          </a:p>
          <a:p>
            <a:pPr lvl="0" eaLnBrk="0" fontAlgn="base" hangingPunct="0">
              <a:spcBef>
                <a:spcPct val="0"/>
              </a:spcBef>
              <a:spcAft>
                <a:spcPct val="0"/>
              </a:spcAft>
              <a:buFont typeface="Arial" pitchFamily="34" charset="0"/>
              <a:buChar char="•"/>
            </a:pPr>
            <a:r>
              <a:rPr lang="es-ES" dirty="0" smtClean="0">
                <a:cs typeface="Arial" pitchFamily="34" charset="0"/>
              </a:rPr>
              <a:t> Promover y mantener espacios de reflexión y conocimiento mutuo.</a:t>
            </a:r>
          </a:p>
          <a:p>
            <a:pPr lvl="0" eaLnBrk="0" fontAlgn="base" hangingPunct="0">
              <a:spcBef>
                <a:spcPct val="0"/>
              </a:spcBef>
              <a:spcAft>
                <a:spcPct val="0"/>
              </a:spcAft>
              <a:buFont typeface="Arial" pitchFamily="34" charset="0"/>
              <a:buChar char="•"/>
            </a:pPr>
            <a:endParaRPr kumimoji="0" lang="es-ES"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 typeface="Arial" pitchFamily="34" charset="0"/>
              <a:buChar char="•"/>
            </a:pPr>
            <a:r>
              <a:rPr kumimoji="0" lang="es-ES" b="0" i="0" u="none" strike="noStrike" cap="none" normalizeH="0" baseline="0" dirty="0" smtClean="0">
                <a:ln>
                  <a:noFill/>
                </a:ln>
                <a:solidFill>
                  <a:schemeClr val="tx1"/>
                </a:solidFill>
                <a:effectLst/>
                <a:cs typeface="Arial" pitchFamily="34" charset="0"/>
              </a:rPr>
              <a:t>Establecer y perfeccionar mecanismos de cooperación recíproca.</a:t>
            </a:r>
          </a:p>
          <a:p>
            <a:pPr lvl="0" eaLnBrk="0" fontAlgn="base" hangingPunct="0">
              <a:spcBef>
                <a:spcPct val="0"/>
              </a:spcBef>
              <a:spcAft>
                <a:spcPct val="0"/>
              </a:spcAft>
              <a:buFont typeface="Arial" pitchFamily="34" charset="0"/>
              <a:buChar char="•"/>
            </a:pPr>
            <a:endParaRPr lang="es-ES" dirty="0" smtClean="0">
              <a:cs typeface="Arial" pitchFamily="34" charset="0"/>
            </a:endParaRPr>
          </a:p>
          <a:p>
            <a:pPr lvl="0" eaLnBrk="0" fontAlgn="base" hangingPunct="0">
              <a:spcBef>
                <a:spcPct val="0"/>
              </a:spcBef>
              <a:spcAft>
                <a:spcPct val="0"/>
              </a:spcAft>
              <a:buFont typeface="Arial" pitchFamily="34" charset="0"/>
              <a:buChar char="•"/>
            </a:pPr>
            <a:r>
              <a:rPr lang="es-ES" dirty="0" smtClean="0">
                <a:cs typeface="Arial" pitchFamily="34" charset="0"/>
              </a:rPr>
              <a:t>Compartir experiencias sobre problemáticas similares.</a:t>
            </a:r>
          </a:p>
          <a:p>
            <a:pPr lvl="0" eaLnBrk="0" fontAlgn="base" hangingPunct="0">
              <a:spcBef>
                <a:spcPct val="0"/>
              </a:spcBef>
              <a:spcAft>
                <a:spcPct val="0"/>
              </a:spcAft>
              <a:buFont typeface="Arial" pitchFamily="34" charset="0"/>
              <a:buChar char="•"/>
            </a:pPr>
            <a:endParaRPr lang="es-ES" dirty="0" smtClean="0">
              <a:cs typeface="Arial" pitchFamily="34" charset="0"/>
            </a:endParaRPr>
          </a:p>
          <a:p>
            <a:pPr lvl="0" eaLnBrk="0" fontAlgn="base" hangingPunct="0">
              <a:spcBef>
                <a:spcPct val="0"/>
              </a:spcBef>
              <a:spcAft>
                <a:spcPct val="0"/>
              </a:spcAft>
              <a:buFont typeface="Arial" pitchFamily="34" charset="0"/>
              <a:buChar char="•"/>
            </a:pPr>
            <a:r>
              <a:rPr lang="es-ES" dirty="0" smtClean="0">
                <a:cs typeface="Arial" pitchFamily="34" charset="0"/>
              </a:rPr>
              <a:t>Impulsar actividades y generar acciones concretas.</a:t>
            </a:r>
          </a:p>
          <a:p>
            <a:pPr lvl="0" eaLnBrk="0" fontAlgn="base" hangingPunct="0">
              <a:spcBef>
                <a:spcPct val="0"/>
              </a:spcBef>
              <a:spcAft>
                <a:spcPct val="0"/>
              </a:spcAft>
              <a:buFont typeface="Arial" pitchFamily="34" charset="0"/>
              <a:buChar char="•"/>
            </a:pPr>
            <a:endParaRPr kumimoji="0" lang="es-ES"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 typeface="Arial" pitchFamily="34" charset="0"/>
              <a:buChar char="•"/>
            </a:pPr>
            <a:r>
              <a:rPr kumimoji="0" lang="es-ES" b="0" i="0" u="none" strike="noStrike" cap="none" normalizeH="0" baseline="0" dirty="0" smtClean="0">
                <a:ln>
                  <a:noFill/>
                </a:ln>
                <a:solidFill>
                  <a:schemeClr val="tx1"/>
                </a:solidFill>
                <a:effectLst/>
                <a:cs typeface="Arial" pitchFamily="34" charset="0"/>
              </a:rPr>
              <a:t>Desarrollar</a:t>
            </a:r>
            <a:r>
              <a:rPr kumimoji="0" lang="es-ES" b="0" i="0" u="none" strike="noStrike" cap="none" normalizeH="0" dirty="0" smtClean="0">
                <a:ln>
                  <a:noFill/>
                </a:ln>
                <a:solidFill>
                  <a:schemeClr val="tx1"/>
                </a:solidFill>
                <a:effectLst/>
                <a:cs typeface="Arial" pitchFamily="34" charset="0"/>
              </a:rPr>
              <a:t> actividades de investigación y capacitación.</a:t>
            </a:r>
          </a:p>
          <a:p>
            <a:pPr lvl="0" eaLnBrk="0" fontAlgn="base" hangingPunct="0">
              <a:spcBef>
                <a:spcPct val="0"/>
              </a:spcBef>
              <a:spcAft>
                <a:spcPct val="0"/>
              </a:spcAft>
              <a:buFont typeface="Arial" pitchFamily="34" charset="0"/>
              <a:buChar char="•"/>
            </a:pPr>
            <a:endParaRPr lang="es-ES" baseline="0" dirty="0" smtClean="0">
              <a:cs typeface="Arial" pitchFamily="34" charset="0"/>
            </a:endParaRPr>
          </a:p>
          <a:p>
            <a:pPr lvl="0" eaLnBrk="0" fontAlgn="base" hangingPunct="0">
              <a:spcBef>
                <a:spcPct val="0"/>
              </a:spcBef>
              <a:spcAft>
                <a:spcPct val="0"/>
              </a:spcAft>
              <a:buFont typeface="Arial" pitchFamily="34" charset="0"/>
              <a:buChar char="•"/>
            </a:pPr>
            <a:r>
              <a:rPr lang="es-ES" baseline="0" dirty="0" smtClean="0">
                <a:cs typeface="Arial" pitchFamily="34" charset="0"/>
              </a:rPr>
              <a:t>Impulsar</a:t>
            </a:r>
            <a:r>
              <a:rPr lang="es-ES" dirty="0" smtClean="0">
                <a:cs typeface="Arial" pitchFamily="34" charset="0"/>
              </a:rPr>
              <a:t> la vinculación entre miembros de la Red Federal, Universidades, Asociaciones Empresarias, Proveedores, entre otros.</a:t>
            </a:r>
            <a:endParaRPr kumimoji="0" lang="es-ES" b="0" i="0" u="none" strike="noStrike" cap="none" normalizeH="0" baseline="0" dirty="0" smtClean="0">
              <a:ln>
                <a:noFill/>
              </a:ln>
              <a:solidFill>
                <a:schemeClr val="tx1"/>
              </a:solidFill>
              <a:effectLst/>
              <a:cs typeface="Arial" pitchFamily="34" charset="0"/>
            </a:endParaRPr>
          </a:p>
        </p:txBody>
      </p:sp>
      <p:sp>
        <p:nvSpPr>
          <p:cNvPr id="3" name="2 Rectángulo"/>
          <p:cNvSpPr/>
          <p:nvPr/>
        </p:nvSpPr>
        <p:spPr>
          <a:xfrm>
            <a:off x="3571868" y="6417254"/>
            <a:ext cx="2580771" cy="276999"/>
          </a:xfrm>
          <a:prstGeom prst="rect">
            <a:avLst/>
          </a:prstGeom>
        </p:spPr>
        <p:txBody>
          <a:bodyPr wrap="none">
            <a:spAutoFit/>
          </a:bodyPr>
          <a:lstStyle/>
          <a:p>
            <a:pPr algn="ctr"/>
            <a:r>
              <a:rPr lang="es-AR" sz="1200" b="1" dirty="0">
                <a:cs typeface="Arial" pitchFamily="34" charset="0"/>
              </a:rPr>
              <a:t>www.redfederaldecontrataciones.net</a:t>
            </a:r>
            <a:endParaRPr lang="es-ES" sz="1200" dirty="0"/>
          </a:p>
        </p:txBody>
      </p:sp>
    </p:spTree>
    <p:extLst>
      <p:ext uri="{BB962C8B-B14F-4D97-AF65-F5344CB8AC3E}">
        <p14:creationId xmlns:p14="http://schemas.microsoft.com/office/powerpoint/2010/main" val="32083418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85918" y="571488"/>
            <a:ext cx="1785950" cy="1143000"/>
          </a:xfrm>
        </p:spPr>
        <p:txBody>
          <a:bodyPr>
            <a:normAutofit/>
          </a:bodyPr>
          <a:lstStyle/>
          <a:p>
            <a:pPr algn="l"/>
            <a:r>
              <a:rPr lang="es-AR" sz="1400" b="1" dirty="0" smtClean="0">
                <a:latin typeface="Arial" pitchFamily="34" charset="0"/>
                <a:cs typeface="Arial" pitchFamily="34" charset="0"/>
              </a:rPr>
              <a:t>Red </a:t>
            </a:r>
            <a:br>
              <a:rPr lang="es-AR" sz="1400" b="1" dirty="0" smtClean="0">
                <a:latin typeface="Arial" pitchFamily="34" charset="0"/>
                <a:cs typeface="Arial" pitchFamily="34" charset="0"/>
              </a:rPr>
            </a:br>
            <a:r>
              <a:rPr lang="es-AR" sz="1400" b="1" dirty="0" smtClean="0">
                <a:latin typeface="Arial" pitchFamily="34" charset="0"/>
                <a:cs typeface="Arial" pitchFamily="34" charset="0"/>
              </a:rPr>
              <a:t>Federal </a:t>
            </a:r>
            <a:br>
              <a:rPr lang="es-AR" sz="1400" b="1" dirty="0" smtClean="0">
                <a:latin typeface="Arial" pitchFamily="34" charset="0"/>
                <a:cs typeface="Arial" pitchFamily="34" charset="0"/>
              </a:rPr>
            </a:br>
            <a:r>
              <a:rPr lang="es-AR" sz="1400" b="1" dirty="0" smtClean="0">
                <a:latin typeface="Arial" pitchFamily="34" charset="0"/>
                <a:cs typeface="Arial" pitchFamily="34" charset="0"/>
              </a:rPr>
              <a:t>de Contrataciones</a:t>
            </a:r>
            <a:br>
              <a:rPr lang="es-AR" sz="1400" b="1" dirty="0" smtClean="0">
                <a:latin typeface="Arial" pitchFamily="34" charset="0"/>
                <a:cs typeface="Arial" pitchFamily="34" charset="0"/>
              </a:rPr>
            </a:br>
            <a:r>
              <a:rPr lang="es-AR" sz="1400" b="1" dirty="0" smtClean="0">
                <a:latin typeface="Arial" pitchFamily="34" charset="0"/>
                <a:cs typeface="Arial" pitchFamily="34" charset="0"/>
              </a:rPr>
              <a:t>Gubernamentales</a:t>
            </a:r>
            <a:endParaRPr lang="es-AR" sz="1400" b="1" dirty="0">
              <a:latin typeface="Arial" pitchFamily="34" charset="0"/>
              <a:cs typeface="Arial" pitchFamily="34" charset="0"/>
            </a:endParaRPr>
          </a:p>
        </p:txBody>
      </p:sp>
      <p:sp>
        <p:nvSpPr>
          <p:cNvPr id="6" name="5 Marcador de contenido"/>
          <p:cNvSpPr>
            <a:spLocks noGrp="1"/>
          </p:cNvSpPr>
          <p:nvPr>
            <p:ph idx="1"/>
          </p:nvPr>
        </p:nvSpPr>
        <p:spPr>
          <a:xfrm>
            <a:off x="428596" y="2000240"/>
            <a:ext cx="8358246" cy="4000528"/>
          </a:xfrm>
        </p:spPr>
        <p:txBody>
          <a:bodyPr>
            <a:noAutofit/>
          </a:bodyPr>
          <a:lstStyle/>
          <a:p>
            <a:pPr lvl="0">
              <a:buClrTx/>
            </a:pPr>
            <a:r>
              <a:rPr lang="es-ES" sz="1600" b="1" dirty="0" smtClean="0">
                <a:cs typeface="Arial" pitchFamily="34" charset="0"/>
              </a:rPr>
              <a:t>Matriz comparativa</a:t>
            </a:r>
          </a:p>
          <a:p>
            <a:pPr lvl="0">
              <a:buClrTx/>
            </a:pPr>
            <a:endParaRPr lang="es-ES" sz="1600" b="1" dirty="0">
              <a:cs typeface="Arial" pitchFamily="34" charset="0"/>
            </a:endParaRPr>
          </a:p>
          <a:p>
            <a:pPr lvl="0">
              <a:buClrTx/>
            </a:pPr>
            <a:r>
              <a:rPr lang="es-ES" sz="1600" b="1" dirty="0" smtClean="0">
                <a:cs typeface="Arial" pitchFamily="34" charset="0"/>
              </a:rPr>
              <a:t>Relevamiento de Sistemas de Proveedores de las jurisdicciones</a:t>
            </a:r>
            <a:endParaRPr lang="es-ES" sz="1600" b="1" dirty="0">
              <a:cs typeface="Arial" pitchFamily="34" charset="0"/>
            </a:endParaRPr>
          </a:p>
          <a:p>
            <a:pPr lvl="0">
              <a:buClrTx/>
            </a:pPr>
            <a:endParaRPr lang="es-ES" sz="1600" b="1" dirty="0" smtClean="0">
              <a:cs typeface="Arial" pitchFamily="34" charset="0"/>
            </a:endParaRPr>
          </a:p>
          <a:p>
            <a:pPr lvl="0">
              <a:buClrTx/>
            </a:pPr>
            <a:r>
              <a:rPr lang="es-ES" sz="1600" b="1" dirty="0" smtClean="0">
                <a:cs typeface="Arial" pitchFamily="34" charset="0"/>
              </a:rPr>
              <a:t>Doctrina y Jurisprudencia</a:t>
            </a:r>
          </a:p>
          <a:p>
            <a:pPr lvl="0">
              <a:buClrTx/>
              <a:buNone/>
            </a:pPr>
            <a:endParaRPr lang="es-ES" sz="1600" b="1" dirty="0" smtClean="0">
              <a:cs typeface="Arial" pitchFamily="34" charset="0"/>
            </a:endParaRPr>
          </a:p>
          <a:p>
            <a:pPr lvl="0">
              <a:buClrTx/>
            </a:pPr>
            <a:r>
              <a:rPr lang="es-ES" sz="1600" b="1" dirty="0" smtClean="0">
                <a:cs typeface="Arial" pitchFamily="34" charset="0"/>
              </a:rPr>
              <a:t>Financiamiento BID para desarrollos de </a:t>
            </a:r>
            <a:r>
              <a:rPr lang="es-ES" sz="1600" b="1" dirty="0">
                <a:cs typeface="Arial" pitchFamily="34" charset="0"/>
              </a:rPr>
              <a:t>sistemas de compras </a:t>
            </a:r>
            <a:r>
              <a:rPr lang="es-ES" sz="1600" b="1" dirty="0" smtClean="0">
                <a:cs typeface="Arial" pitchFamily="34" charset="0"/>
              </a:rPr>
              <a:t>en las jurisdicciones (San Luis, Mendoza, Neuquén, Nación)</a:t>
            </a:r>
          </a:p>
          <a:p>
            <a:pPr>
              <a:buClrTx/>
            </a:pPr>
            <a:endParaRPr lang="es-ES" sz="1600" b="1" dirty="0" smtClean="0">
              <a:cs typeface="Arial" pitchFamily="34" charset="0"/>
            </a:endParaRPr>
          </a:p>
          <a:p>
            <a:pPr>
              <a:buClrTx/>
            </a:pPr>
            <a:r>
              <a:rPr lang="es-ES" sz="1600" b="1" dirty="0" smtClean="0">
                <a:cs typeface="Arial" pitchFamily="34" charset="0"/>
              </a:rPr>
              <a:t>Acuerdo con la Universidad Nacional de San Martin (UNSAM)</a:t>
            </a:r>
            <a:r>
              <a:rPr lang="es-ES" sz="1600" dirty="0" smtClean="0">
                <a:cs typeface="Arial" pitchFamily="34" charset="0"/>
              </a:rPr>
              <a:t> </a:t>
            </a:r>
          </a:p>
          <a:p>
            <a:pPr lvl="1">
              <a:buClrTx/>
            </a:pPr>
            <a:r>
              <a:rPr lang="es-ES" sz="1600" dirty="0" smtClean="0">
                <a:solidFill>
                  <a:schemeClr val="tx1"/>
                </a:solidFill>
                <a:cs typeface="Arial" pitchFamily="34" charset="0"/>
              </a:rPr>
              <a:t>Participación de algunas jurisdicciones para el  trabajo </a:t>
            </a:r>
            <a:r>
              <a:rPr lang="es-AR" sz="1600" dirty="0" smtClean="0">
                <a:solidFill>
                  <a:schemeClr val="tx1"/>
                </a:solidFill>
                <a:cs typeface="Arial" pitchFamily="34" charset="0"/>
              </a:rPr>
              <a:t>de investigación sobre los sistemas de compras públicas a nivel sub-nacional en Argentina.</a:t>
            </a:r>
          </a:p>
          <a:p>
            <a:pPr lvl="1">
              <a:buClrTx/>
            </a:pPr>
            <a:r>
              <a:rPr lang="es-AR" sz="1600" dirty="0" smtClean="0">
                <a:solidFill>
                  <a:schemeClr val="tx1"/>
                </a:solidFill>
                <a:cs typeface="Arial" pitchFamily="34" charset="0"/>
              </a:rPr>
              <a:t>Participación de varios miembros del la Red en la Maestría en Compras Públicas</a:t>
            </a:r>
          </a:p>
          <a:p>
            <a:pPr>
              <a:buNone/>
            </a:pPr>
            <a:r>
              <a:rPr lang="es-ES" sz="1600" dirty="0" smtClean="0">
                <a:latin typeface="Arial" pitchFamily="34" charset="0"/>
                <a:cs typeface="Arial" pitchFamily="34" charset="0"/>
              </a:rPr>
              <a:t>	</a:t>
            </a:r>
            <a:endParaRPr lang="es-AR" sz="1600" dirty="0" smtClean="0">
              <a:latin typeface="Arial" pitchFamily="34" charset="0"/>
              <a:cs typeface="Arial" pitchFamily="34" charset="0"/>
            </a:endParaRPr>
          </a:p>
          <a:p>
            <a:pPr>
              <a:buNone/>
            </a:pPr>
            <a:endParaRPr lang="es-ES" sz="1600" dirty="0" smtClean="0">
              <a:latin typeface="Arial" pitchFamily="34" charset="0"/>
              <a:cs typeface="Arial" pitchFamily="34" charset="0"/>
            </a:endParaRPr>
          </a:p>
        </p:txBody>
      </p:sp>
      <p:pic>
        <p:nvPicPr>
          <p:cNvPr id="5" name="4 Imagen" descr="Logo Red Federal.jpg"/>
          <p:cNvPicPr>
            <a:picLocks noChangeAspect="1"/>
          </p:cNvPicPr>
          <p:nvPr/>
        </p:nvPicPr>
        <p:blipFill>
          <a:blip r:embed="rId2"/>
          <a:stretch>
            <a:fillRect/>
          </a:stretch>
        </p:blipFill>
        <p:spPr>
          <a:xfrm>
            <a:off x="285720" y="504819"/>
            <a:ext cx="1293393" cy="1209669"/>
          </a:xfrm>
          <a:prstGeom prst="rect">
            <a:avLst/>
          </a:prstGeom>
        </p:spPr>
      </p:pic>
      <p:sp>
        <p:nvSpPr>
          <p:cNvPr id="7" name="1 Título"/>
          <p:cNvSpPr txBox="1">
            <a:spLocks/>
          </p:cNvSpPr>
          <p:nvPr/>
        </p:nvSpPr>
        <p:spPr>
          <a:xfrm>
            <a:off x="3571868" y="785794"/>
            <a:ext cx="2714644" cy="642942"/>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AR" sz="1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REPÚBLICA  ARGENTINA</a:t>
            </a:r>
          </a:p>
        </p:txBody>
      </p:sp>
      <p:sp>
        <p:nvSpPr>
          <p:cNvPr id="8" name="5 Marcador de contenido"/>
          <p:cNvSpPr txBox="1">
            <a:spLocks/>
          </p:cNvSpPr>
          <p:nvPr/>
        </p:nvSpPr>
        <p:spPr>
          <a:xfrm>
            <a:off x="0" y="6097778"/>
            <a:ext cx="9144000" cy="382840"/>
          </a:xfrm>
          <a:prstGeom prst="rect">
            <a:avLst/>
          </a:prstGeom>
        </p:spPr>
        <p:txBody>
          <a:bodyPr vert="horz">
            <a:normAutofit/>
          </a:bodyPr>
          <a:lstStyle/>
          <a:p>
            <a:pPr marL="365760" lvl="0" indent="-256032" algn="ctr">
              <a:spcBef>
                <a:spcPts val="300"/>
              </a:spcBef>
              <a:buClr>
                <a:schemeClr val="accent3"/>
              </a:buClr>
              <a:defRPr/>
            </a:pPr>
            <a:r>
              <a:rPr lang="es-AR" sz="1200" b="1" dirty="0" smtClean="0">
                <a:cs typeface="Arial" pitchFamily="34" charset="0"/>
              </a:rPr>
              <a:t>www.redfederaldecontrataciones.net</a:t>
            </a:r>
            <a:endParaRPr kumimoji="0" lang="es-AR" sz="1200" b="1" i="0" u="none" strike="noStrike" kern="1200" cap="none" spc="0" normalizeH="0" baseline="0" noProof="0" dirty="0" smtClean="0">
              <a:ln>
                <a:noFill/>
              </a:ln>
              <a:solidFill>
                <a:srgbClr val="002060"/>
              </a:solidFill>
              <a:effectLst/>
              <a:uLnTx/>
              <a:uFillTx/>
              <a:latin typeface="Arial" pitchFamily="34" charset="0"/>
              <a:cs typeface="Arial" pitchFamily="34" charset="0"/>
            </a:endParaRPr>
          </a:p>
        </p:txBody>
      </p:sp>
      <p:sp>
        <p:nvSpPr>
          <p:cNvPr id="9" name="5 Marcador de contenido"/>
          <p:cNvSpPr txBox="1">
            <a:spLocks/>
          </p:cNvSpPr>
          <p:nvPr/>
        </p:nvSpPr>
        <p:spPr>
          <a:xfrm>
            <a:off x="0" y="1628800"/>
            <a:ext cx="9144000" cy="490542"/>
          </a:xfrm>
          <a:prstGeom prst="rect">
            <a:avLst/>
          </a:prstGeom>
        </p:spPr>
        <p:txBody>
          <a:bodyPr vert="horz">
            <a:normAutofit/>
          </a:bodyPr>
          <a:lstStyle/>
          <a:p>
            <a:pPr marL="365760" indent="-256032" algn="ctr">
              <a:spcBef>
                <a:spcPts val="300"/>
              </a:spcBef>
              <a:buClr>
                <a:schemeClr val="accent3"/>
              </a:buClr>
            </a:pPr>
            <a:r>
              <a:rPr lang="es-ES" sz="2000" b="1" dirty="0" smtClean="0">
                <a:cs typeface="Arial" pitchFamily="34" charset="0"/>
              </a:rPr>
              <a:t>ACTIVIDADES  - Acciones concretas  -</a:t>
            </a:r>
            <a:endParaRPr lang="es-AR" sz="2000" dirty="0">
              <a:cs typeface="Arial" pitchFamily="34" charset="0"/>
            </a:endParaRPr>
          </a:p>
        </p:txBody>
      </p:sp>
    </p:spTree>
    <p:extLst>
      <p:ext uri="{BB962C8B-B14F-4D97-AF65-F5344CB8AC3E}">
        <p14:creationId xmlns:p14="http://schemas.microsoft.com/office/powerpoint/2010/main" val="3074928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85918" y="571488"/>
            <a:ext cx="1785950" cy="1143000"/>
          </a:xfrm>
        </p:spPr>
        <p:txBody>
          <a:bodyPr>
            <a:normAutofit/>
          </a:bodyPr>
          <a:lstStyle/>
          <a:p>
            <a:pPr algn="l"/>
            <a:r>
              <a:rPr lang="es-AR" sz="1400" b="1" dirty="0" smtClean="0">
                <a:latin typeface="Arial" pitchFamily="34" charset="0"/>
                <a:cs typeface="Arial" pitchFamily="34" charset="0"/>
              </a:rPr>
              <a:t>Red </a:t>
            </a:r>
            <a:br>
              <a:rPr lang="es-AR" sz="1400" b="1" dirty="0" smtClean="0">
                <a:latin typeface="Arial" pitchFamily="34" charset="0"/>
                <a:cs typeface="Arial" pitchFamily="34" charset="0"/>
              </a:rPr>
            </a:br>
            <a:r>
              <a:rPr lang="es-AR" sz="1400" b="1" dirty="0" smtClean="0">
                <a:latin typeface="Arial" pitchFamily="34" charset="0"/>
                <a:cs typeface="Arial" pitchFamily="34" charset="0"/>
              </a:rPr>
              <a:t>Federal </a:t>
            </a:r>
            <a:br>
              <a:rPr lang="es-AR" sz="1400" b="1" dirty="0" smtClean="0">
                <a:latin typeface="Arial" pitchFamily="34" charset="0"/>
                <a:cs typeface="Arial" pitchFamily="34" charset="0"/>
              </a:rPr>
            </a:br>
            <a:r>
              <a:rPr lang="es-AR" sz="1400" b="1" dirty="0" smtClean="0">
                <a:latin typeface="Arial" pitchFamily="34" charset="0"/>
                <a:cs typeface="Arial" pitchFamily="34" charset="0"/>
              </a:rPr>
              <a:t>de Contrataciones</a:t>
            </a:r>
            <a:br>
              <a:rPr lang="es-AR" sz="1400" b="1" dirty="0" smtClean="0">
                <a:latin typeface="Arial" pitchFamily="34" charset="0"/>
                <a:cs typeface="Arial" pitchFamily="34" charset="0"/>
              </a:rPr>
            </a:br>
            <a:r>
              <a:rPr lang="es-AR" sz="1400" b="1" dirty="0" smtClean="0">
                <a:latin typeface="Arial" pitchFamily="34" charset="0"/>
                <a:cs typeface="Arial" pitchFamily="34" charset="0"/>
              </a:rPr>
              <a:t>Gubernamentales</a:t>
            </a:r>
            <a:endParaRPr lang="es-AR" sz="1400" b="1" dirty="0">
              <a:latin typeface="Arial" pitchFamily="34" charset="0"/>
              <a:cs typeface="Arial" pitchFamily="34" charset="0"/>
            </a:endParaRPr>
          </a:p>
        </p:txBody>
      </p:sp>
      <p:pic>
        <p:nvPicPr>
          <p:cNvPr id="5" name="4 Imagen" descr="Logo Red Federal.jpg"/>
          <p:cNvPicPr>
            <a:picLocks noChangeAspect="1"/>
          </p:cNvPicPr>
          <p:nvPr/>
        </p:nvPicPr>
        <p:blipFill>
          <a:blip r:embed="rId2"/>
          <a:stretch>
            <a:fillRect/>
          </a:stretch>
        </p:blipFill>
        <p:spPr>
          <a:xfrm>
            <a:off x="285720" y="504819"/>
            <a:ext cx="1293393" cy="1209669"/>
          </a:xfrm>
          <a:prstGeom prst="rect">
            <a:avLst/>
          </a:prstGeom>
        </p:spPr>
      </p:pic>
      <p:sp>
        <p:nvSpPr>
          <p:cNvPr id="7" name="1 Título"/>
          <p:cNvSpPr txBox="1">
            <a:spLocks/>
          </p:cNvSpPr>
          <p:nvPr/>
        </p:nvSpPr>
        <p:spPr>
          <a:xfrm>
            <a:off x="3571868" y="785794"/>
            <a:ext cx="2714644" cy="642942"/>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AR" sz="1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REPÚBLICA  ARGENTINA</a:t>
            </a:r>
          </a:p>
        </p:txBody>
      </p:sp>
      <p:sp>
        <p:nvSpPr>
          <p:cNvPr id="8" name="5 Marcador de contenido"/>
          <p:cNvSpPr txBox="1">
            <a:spLocks/>
          </p:cNvSpPr>
          <p:nvPr/>
        </p:nvSpPr>
        <p:spPr>
          <a:xfrm>
            <a:off x="0" y="6000768"/>
            <a:ext cx="9144000" cy="785818"/>
          </a:xfrm>
          <a:prstGeom prst="rect">
            <a:avLst/>
          </a:prstGeom>
        </p:spPr>
        <p:txBody>
          <a:bodyPr vert="horz">
            <a:normAutofit/>
          </a:bodyPr>
          <a:lstStyle/>
          <a:p>
            <a:pPr marL="365760" lvl="0" indent="-256032" algn="ctr">
              <a:spcBef>
                <a:spcPts val="300"/>
              </a:spcBef>
              <a:buClr>
                <a:schemeClr val="accent3"/>
              </a:buClr>
              <a:defRPr/>
            </a:pPr>
            <a:r>
              <a:rPr lang="es-AR" sz="1200" b="1" dirty="0">
                <a:cs typeface="Arial" pitchFamily="34" charset="0"/>
              </a:rPr>
              <a:t>www.redfederaldecontrataciones.net</a:t>
            </a:r>
            <a:endParaRPr kumimoji="0" lang="es-AR" sz="1200" b="1" i="0" u="none" strike="noStrike" kern="1200" cap="none" spc="0" normalizeH="0" baseline="0" noProof="0" dirty="0" smtClean="0">
              <a:ln>
                <a:noFill/>
              </a:ln>
              <a:solidFill>
                <a:srgbClr val="002060"/>
              </a:solidFill>
              <a:effectLst/>
              <a:uLnTx/>
              <a:uFillTx/>
              <a:latin typeface="Arial" pitchFamily="34" charset="0"/>
              <a:cs typeface="Arial" pitchFamily="34" charset="0"/>
            </a:endParaRPr>
          </a:p>
        </p:txBody>
      </p:sp>
      <p:sp>
        <p:nvSpPr>
          <p:cNvPr id="9" name="5 Marcador de contenido"/>
          <p:cNvSpPr txBox="1">
            <a:spLocks/>
          </p:cNvSpPr>
          <p:nvPr/>
        </p:nvSpPr>
        <p:spPr>
          <a:xfrm>
            <a:off x="0" y="1571612"/>
            <a:ext cx="9144000" cy="490542"/>
          </a:xfrm>
          <a:prstGeom prst="rect">
            <a:avLst/>
          </a:prstGeom>
        </p:spPr>
        <p:txBody>
          <a:bodyPr vert="horz">
            <a:normAutofit/>
          </a:bodyPr>
          <a:lstStyle/>
          <a:p>
            <a:pPr lvl="0" algn="ctr"/>
            <a:r>
              <a:rPr lang="es-ES" sz="2000" b="1" dirty="0">
                <a:cs typeface="Arial" pitchFamily="34" charset="0"/>
              </a:rPr>
              <a:t>PROYECCIONES</a:t>
            </a:r>
            <a:endParaRPr lang="es-AR" sz="2000" dirty="0">
              <a:cs typeface="Arial" pitchFamily="34" charset="0"/>
            </a:endParaRPr>
          </a:p>
        </p:txBody>
      </p:sp>
      <p:sp>
        <p:nvSpPr>
          <p:cNvPr id="6145" name="Rectangle 1"/>
          <p:cNvSpPr>
            <a:spLocks noGrp="1" noChangeArrowheads="1"/>
          </p:cNvSpPr>
          <p:nvPr>
            <p:ph idx="1"/>
          </p:nvPr>
        </p:nvSpPr>
        <p:spPr bwMode="auto">
          <a:xfrm>
            <a:off x="428596" y="2225567"/>
            <a:ext cx="8072494" cy="3847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indent="0" eaLnBrk="0" fontAlgn="base" hangingPunct="0">
              <a:spcBef>
                <a:spcPct val="0"/>
              </a:spcBef>
              <a:spcAft>
                <a:spcPct val="0"/>
              </a:spcAft>
              <a:buClrTx/>
              <a:buFont typeface="Wingdings" pitchFamily="2" charset="2"/>
              <a:buChar char="ü"/>
            </a:pPr>
            <a:r>
              <a:rPr lang="es-ES" sz="2000" dirty="0" smtClean="0">
                <a:ea typeface="Calibri" pitchFamily="34" charset="0"/>
                <a:cs typeface="Arial" pitchFamily="34" charset="0"/>
              </a:rPr>
              <a:t>Implementación de </a:t>
            </a:r>
            <a:r>
              <a:rPr lang="es-ES" sz="2000" b="1" dirty="0" smtClean="0">
                <a:ea typeface="Calibri" pitchFamily="34" charset="0"/>
                <a:cs typeface="Arial" pitchFamily="34" charset="0"/>
              </a:rPr>
              <a:t>nuevas Modalidades de Contratación</a:t>
            </a:r>
            <a:r>
              <a:rPr lang="es-ES" sz="2000" dirty="0" smtClean="0">
                <a:ea typeface="Calibri" pitchFamily="34" charset="0"/>
                <a:cs typeface="Arial" pitchFamily="34" charset="0"/>
              </a:rPr>
              <a:t>: Convenio Marco, Subasta inversa, Orden de Compra Abierta</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endParaRPr kumimoji="0" lang="es-ES" sz="2000" b="1" i="0" u="none" strike="noStrike" cap="none" normalizeH="0" baseline="0" dirty="0" smtClean="0">
              <a:ln>
                <a:noFill/>
              </a:ln>
              <a:solidFill>
                <a:schemeClr val="tx1"/>
              </a:solidFill>
              <a:effectLs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s-ES" sz="2000" b="1" i="0" u="none" strike="noStrike" cap="none" normalizeH="0" baseline="0" dirty="0" smtClean="0">
                <a:ln>
                  <a:noFill/>
                </a:ln>
                <a:solidFill>
                  <a:schemeClr val="tx1"/>
                </a:solidFill>
                <a:effectLst/>
                <a:ea typeface="Calibri" pitchFamily="34" charset="0"/>
                <a:cs typeface="Arial" pitchFamily="34" charset="0"/>
              </a:rPr>
              <a:t>Compras electrónicas</a:t>
            </a:r>
            <a:r>
              <a:rPr kumimoji="0" lang="es-ES" sz="2000" b="0" i="0" u="none" strike="noStrike" cap="none" normalizeH="0" baseline="0" dirty="0" smtClean="0">
                <a:ln>
                  <a:noFill/>
                </a:ln>
                <a:solidFill>
                  <a:schemeClr val="tx1"/>
                </a:solidFill>
                <a:effectLst/>
                <a:ea typeface="Calibri"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None/>
              <a:tabLst/>
            </a:pPr>
            <a:r>
              <a:rPr lang="es-ES" sz="2000" dirty="0" smtClean="0">
                <a:ea typeface="Calibri" pitchFamily="34" charset="0"/>
                <a:cs typeface="Arial" pitchFamily="34" charset="0"/>
              </a:rPr>
              <a:t>	</a:t>
            </a:r>
            <a:endParaRPr kumimoji="0" lang="es-AR"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s-ES" sz="2000" b="1" i="0" u="none" strike="noStrike" cap="none" normalizeH="0" baseline="0" dirty="0" smtClean="0">
                <a:ln>
                  <a:noFill/>
                </a:ln>
                <a:solidFill>
                  <a:schemeClr val="tx1"/>
                </a:solidFill>
                <a:effectLst/>
                <a:ea typeface="Calibri" pitchFamily="34" charset="0"/>
                <a:cs typeface="Arial" pitchFamily="34" charset="0"/>
              </a:rPr>
              <a:t>Nueva</a:t>
            </a:r>
            <a:r>
              <a:rPr kumimoji="0" lang="es-ES" sz="2000" b="1" i="0" u="none" strike="noStrike" cap="none" normalizeH="0" dirty="0" smtClean="0">
                <a:ln>
                  <a:noFill/>
                </a:ln>
                <a:solidFill>
                  <a:schemeClr val="tx1"/>
                </a:solidFill>
                <a:effectLst/>
                <a:ea typeface="Calibri" pitchFamily="34" charset="0"/>
                <a:cs typeface="Arial" pitchFamily="34" charset="0"/>
              </a:rPr>
              <a:t> </a:t>
            </a:r>
            <a:r>
              <a:rPr kumimoji="0" lang="es-ES" sz="2000" b="1" i="0" u="none" strike="noStrike" cap="none" normalizeH="0" baseline="0" dirty="0" smtClean="0">
                <a:ln>
                  <a:noFill/>
                </a:ln>
                <a:solidFill>
                  <a:schemeClr val="tx1"/>
                </a:solidFill>
                <a:effectLst/>
                <a:ea typeface="Calibri" pitchFamily="34" charset="0"/>
                <a:cs typeface="Arial" pitchFamily="34" charset="0"/>
              </a:rPr>
              <a:t>Normativa que tiene en cuenta</a:t>
            </a:r>
            <a:r>
              <a:rPr kumimoji="0" lang="es-ES" sz="2000" b="1" i="0" u="none" strike="noStrike" cap="none" normalizeH="0" dirty="0" smtClean="0">
                <a:ln>
                  <a:noFill/>
                </a:ln>
                <a:solidFill>
                  <a:schemeClr val="tx1"/>
                </a:solidFill>
                <a:effectLst/>
                <a:ea typeface="Calibri" pitchFamily="34" charset="0"/>
                <a:cs typeface="Arial" pitchFamily="34" charset="0"/>
              </a:rPr>
              <a:t> las nuevas tecnologías</a:t>
            </a:r>
            <a:endParaRPr kumimoji="0" lang="es-ES" sz="2000" b="1" i="0" u="none" strike="noStrike" cap="none" normalizeH="0" baseline="0" dirty="0" smtClean="0">
              <a:ln>
                <a:noFill/>
              </a:ln>
              <a:solidFill>
                <a:schemeClr val="tx1"/>
              </a:solidFill>
              <a:effectLs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endParaRPr kumimoji="0" lang="es-ES" sz="2000" b="1" i="0" u="none" strike="noStrike" cap="none" normalizeH="0" baseline="0" dirty="0" smtClean="0">
              <a:ln>
                <a:noFill/>
              </a:ln>
              <a:solidFill>
                <a:schemeClr val="tx1"/>
              </a:solidFill>
              <a:effectLs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s-ES" sz="2000" b="1" i="0" u="none" strike="noStrike" cap="none" normalizeH="0" baseline="0" dirty="0" smtClean="0">
                <a:ln>
                  <a:noFill/>
                </a:ln>
                <a:solidFill>
                  <a:schemeClr val="tx1"/>
                </a:solidFill>
                <a:effectLst/>
                <a:ea typeface="Calibri" pitchFamily="34" charset="0"/>
                <a:cs typeface="Arial" pitchFamily="34" charset="0"/>
              </a:rPr>
              <a:t>Control y seguimiento en el cumplimiento</a:t>
            </a:r>
            <a:r>
              <a:rPr kumimoji="0" lang="es-ES" sz="2000" b="1" i="0" u="none" strike="noStrike" cap="none" normalizeH="0" dirty="0" smtClean="0">
                <a:ln>
                  <a:noFill/>
                </a:ln>
                <a:solidFill>
                  <a:schemeClr val="tx1"/>
                </a:solidFill>
                <a:effectLst/>
                <a:ea typeface="Calibri" pitchFamily="34" charset="0"/>
                <a:cs typeface="Arial" pitchFamily="34" charset="0"/>
              </a:rPr>
              <a:t> </a:t>
            </a:r>
            <a:r>
              <a:rPr kumimoji="0" lang="es-ES" sz="2000" b="1" i="0" u="none" strike="noStrike" cap="none" normalizeH="0" baseline="0" dirty="0" smtClean="0">
                <a:ln>
                  <a:noFill/>
                </a:ln>
                <a:solidFill>
                  <a:schemeClr val="tx1"/>
                </a:solidFill>
                <a:effectLst/>
                <a:ea typeface="Calibri" pitchFamily="34" charset="0"/>
                <a:cs typeface="Arial" pitchFamily="34" charset="0"/>
              </a:rPr>
              <a:t>de Contratos (control de gestión)</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endParaRPr kumimoji="0" lang="es-ES" sz="2000" b="1" i="0" u="none" strike="noStrike" cap="none" normalizeH="0" baseline="0" dirty="0" smtClean="0">
              <a:ln>
                <a:noFill/>
              </a:ln>
              <a:solidFill>
                <a:schemeClr val="tx1"/>
              </a:solidFill>
              <a:effectLs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lang="es-ES" sz="2000" b="1" dirty="0" smtClean="0">
                <a:ea typeface="Calibri" pitchFamily="34" charset="0"/>
                <a:cs typeface="Arial" pitchFamily="34" charset="0"/>
              </a:rPr>
              <a:t>Compras Sustentables </a:t>
            </a:r>
            <a:endParaRPr kumimoji="0" lang="es-ES" sz="2000" b="1" i="0" u="none" strike="noStrike" cap="none" normalizeH="0" baseline="0" dirty="0" smtClean="0">
              <a:ln>
                <a:noFill/>
              </a:ln>
              <a:solidFill>
                <a:schemeClr val="tx1"/>
              </a:solidFill>
              <a:effectLs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endParaRPr kumimoji="0" lang="es-ES" sz="24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215391629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1798</TotalTime>
  <Words>465</Words>
  <Application>Microsoft Office PowerPoint</Application>
  <PresentationFormat>Presentación en pantalla (4:3)</PresentationFormat>
  <Paragraphs>151</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Tema de Office</vt:lpstr>
      <vt:lpstr>Presentación de PowerPoint</vt:lpstr>
      <vt:lpstr>Presentación de PowerPoint</vt:lpstr>
      <vt:lpstr>Presentación de PowerPoint</vt:lpstr>
      <vt:lpstr>Presentación de PowerPoint</vt:lpstr>
      <vt:lpstr>Red  Federal  de Contrataciones Gubernamentales</vt:lpstr>
      <vt:lpstr>Red  Federal  de Contrataciones Gubernamentales</vt:lpstr>
      <vt:lpstr>Red  Federal  de Contrataciones Gubernamentales</vt:lpstr>
      <vt:lpstr>Red  Federal  de Contrataciones Gubernamentales</vt:lpstr>
      <vt:lpstr>Red  Federal  de Contrataciones Gubernamentales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Karina Rivas</dc:creator>
  <cp:lastModifiedBy>Administrador</cp:lastModifiedBy>
  <cp:revision>60</cp:revision>
  <cp:lastPrinted>2013-09-12T22:23:40Z</cp:lastPrinted>
  <dcterms:created xsi:type="dcterms:W3CDTF">2013-09-02T14:02:57Z</dcterms:created>
  <dcterms:modified xsi:type="dcterms:W3CDTF">2013-09-16T13:36:58Z</dcterms:modified>
</cp:coreProperties>
</file>